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48" r:id="rId5"/>
  </p:sldMasterIdLst>
  <p:notesMasterIdLst>
    <p:notesMasterId r:id="rId36"/>
  </p:notesMasterIdLst>
  <p:handoutMasterIdLst>
    <p:handoutMasterId r:id="rId37"/>
  </p:handoutMasterIdLst>
  <p:sldIdLst>
    <p:sldId id="257" r:id="rId6"/>
    <p:sldId id="341" r:id="rId7"/>
    <p:sldId id="334" r:id="rId8"/>
    <p:sldId id="337" r:id="rId9"/>
    <p:sldId id="335" r:id="rId10"/>
    <p:sldId id="338" r:id="rId11"/>
    <p:sldId id="318" r:id="rId12"/>
    <p:sldId id="339" r:id="rId13"/>
    <p:sldId id="340" r:id="rId14"/>
    <p:sldId id="342" r:id="rId15"/>
    <p:sldId id="336" r:id="rId16"/>
    <p:sldId id="306" r:id="rId17"/>
    <p:sldId id="343" r:id="rId18"/>
    <p:sldId id="264" r:id="rId19"/>
    <p:sldId id="265" r:id="rId20"/>
    <p:sldId id="266" r:id="rId21"/>
    <p:sldId id="314" r:id="rId22"/>
    <p:sldId id="315" r:id="rId23"/>
    <p:sldId id="316" r:id="rId24"/>
    <p:sldId id="317" r:id="rId25"/>
    <p:sldId id="322" r:id="rId26"/>
    <p:sldId id="325" r:id="rId27"/>
    <p:sldId id="321" r:id="rId28"/>
    <p:sldId id="327" r:id="rId29"/>
    <p:sldId id="323" r:id="rId30"/>
    <p:sldId id="328" r:id="rId31"/>
    <p:sldId id="324" r:id="rId32"/>
    <p:sldId id="329" r:id="rId33"/>
    <p:sldId id="331" r:id="rId34"/>
    <p:sldId id="32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F75AE-0AC7-4456-A42A-C13D394068CC}" v="6" dt="2021-11-01T21:14:07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6" autoAdjust="0"/>
    <p:restoredTop sz="94604" autoAdjust="0"/>
  </p:normalViewPr>
  <p:slideViewPr>
    <p:cSldViewPr snapToGrid="0" snapToObjects="1">
      <p:cViewPr varScale="1">
        <p:scale>
          <a:sx n="108" d="100"/>
          <a:sy n="108" d="100"/>
        </p:scale>
        <p:origin x="21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McKee" userId="f48ad9ab-938b-4a02-974d-fa16b2222a89" providerId="ADAL" clId="{854F75AE-0AC7-4456-A42A-C13D394068CC}"/>
    <pc:docChg chg="undo custSel addSld delSld modSld sldOrd">
      <pc:chgData name="Bob McKee" userId="f48ad9ab-938b-4a02-974d-fa16b2222a89" providerId="ADAL" clId="{854F75AE-0AC7-4456-A42A-C13D394068CC}" dt="2021-11-01T22:04:11.828" v="4280" actId="313"/>
      <pc:docMkLst>
        <pc:docMk/>
      </pc:docMkLst>
      <pc:sldChg chg="del">
        <pc:chgData name="Bob McKee" userId="f48ad9ab-938b-4a02-974d-fa16b2222a89" providerId="ADAL" clId="{854F75AE-0AC7-4456-A42A-C13D394068CC}" dt="2021-10-15T15:39:02.611" v="62" actId="47"/>
        <pc:sldMkLst>
          <pc:docMk/>
          <pc:sldMk cId="0" sldId="256"/>
        </pc:sldMkLst>
      </pc:sldChg>
      <pc:sldChg chg="modSp mod">
        <pc:chgData name="Bob McKee" userId="f48ad9ab-938b-4a02-974d-fa16b2222a89" providerId="ADAL" clId="{854F75AE-0AC7-4456-A42A-C13D394068CC}" dt="2021-10-15T15:37:55.106" v="57" actId="20577"/>
        <pc:sldMkLst>
          <pc:docMk/>
          <pc:sldMk cId="0" sldId="257"/>
        </pc:sldMkLst>
        <pc:spChg chg="mod">
          <ac:chgData name="Bob McKee" userId="f48ad9ab-938b-4a02-974d-fa16b2222a89" providerId="ADAL" clId="{854F75AE-0AC7-4456-A42A-C13D394068CC}" dt="2021-10-15T15:37:46.347" v="48" actId="20577"/>
          <ac:spMkLst>
            <pc:docMk/>
            <pc:sldMk cId="0" sldId="257"/>
            <ac:spMk id="18" creationId="{00000000-0000-0000-0000-000000000000}"/>
          </ac:spMkLst>
        </pc:spChg>
        <pc:spChg chg="mod">
          <ac:chgData name="Bob McKee" userId="f48ad9ab-938b-4a02-974d-fa16b2222a89" providerId="ADAL" clId="{854F75AE-0AC7-4456-A42A-C13D394068CC}" dt="2021-10-15T15:37:55.106" v="57" actId="20577"/>
          <ac:spMkLst>
            <pc:docMk/>
            <pc:sldMk cId="0" sldId="257"/>
            <ac:spMk id="20" creationId="{00000000-0000-0000-0000-000000000000}"/>
          </ac:spMkLst>
        </pc:spChg>
      </pc:sldChg>
      <pc:sldChg chg="del">
        <pc:chgData name="Bob McKee" userId="f48ad9ab-938b-4a02-974d-fa16b2222a89" providerId="ADAL" clId="{854F75AE-0AC7-4456-A42A-C13D394068CC}" dt="2021-10-15T15:39:04.493" v="63" actId="47"/>
        <pc:sldMkLst>
          <pc:docMk/>
          <pc:sldMk cId="2479147108" sldId="258"/>
        </pc:sldMkLst>
      </pc:sldChg>
      <pc:sldChg chg="del">
        <pc:chgData name="Bob McKee" userId="f48ad9ab-938b-4a02-974d-fa16b2222a89" providerId="ADAL" clId="{854F75AE-0AC7-4456-A42A-C13D394068CC}" dt="2021-10-15T15:39:06.174" v="64" actId="47"/>
        <pc:sldMkLst>
          <pc:docMk/>
          <pc:sldMk cId="433793096" sldId="261"/>
        </pc:sldMkLst>
      </pc:sldChg>
      <pc:sldChg chg="del">
        <pc:chgData name="Bob McKee" userId="f48ad9ab-938b-4a02-974d-fa16b2222a89" providerId="ADAL" clId="{854F75AE-0AC7-4456-A42A-C13D394068CC}" dt="2021-10-15T15:38:57.326" v="61" actId="47"/>
        <pc:sldMkLst>
          <pc:docMk/>
          <pc:sldMk cId="3109019192" sldId="262"/>
        </pc:sldMkLst>
      </pc:sldChg>
      <pc:sldChg chg="del">
        <pc:chgData name="Bob McKee" userId="f48ad9ab-938b-4a02-974d-fa16b2222a89" providerId="ADAL" clId="{854F75AE-0AC7-4456-A42A-C13D394068CC}" dt="2021-10-15T15:38:54.623" v="60" actId="47"/>
        <pc:sldMkLst>
          <pc:docMk/>
          <pc:sldMk cId="3697368733" sldId="263"/>
        </pc:sldMkLst>
      </pc:sldChg>
      <pc:sldChg chg="del">
        <pc:chgData name="Bob McKee" userId="f48ad9ab-938b-4a02-974d-fa16b2222a89" providerId="ADAL" clId="{854F75AE-0AC7-4456-A42A-C13D394068CC}" dt="2021-10-15T15:39:15.446" v="65" actId="47"/>
        <pc:sldMkLst>
          <pc:docMk/>
          <pc:sldMk cId="1621808177" sldId="290"/>
        </pc:sldMkLst>
      </pc:sldChg>
      <pc:sldChg chg="modSp mod">
        <pc:chgData name="Bob McKee" userId="f48ad9ab-938b-4a02-974d-fa16b2222a89" providerId="ADAL" clId="{854F75AE-0AC7-4456-A42A-C13D394068CC}" dt="2021-11-01T22:02:41.338" v="4278" actId="20577"/>
        <pc:sldMkLst>
          <pc:docMk/>
          <pc:sldMk cId="2260305769" sldId="306"/>
        </pc:sldMkLst>
        <pc:spChg chg="mod">
          <ac:chgData name="Bob McKee" userId="f48ad9ab-938b-4a02-974d-fa16b2222a89" providerId="ADAL" clId="{854F75AE-0AC7-4456-A42A-C13D394068CC}" dt="2021-11-01T21:39:29.115" v="2263" actId="1076"/>
          <ac:spMkLst>
            <pc:docMk/>
            <pc:sldMk cId="2260305769" sldId="306"/>
            <ac:spMk id="2" creationId="{00000000-0000-0000-0000-000000000000}"/>
          </ac:spMkLst>
        </pc:spChg>
        <pc:spChg chg="mod">
          <ac:chgData name="Bob McKee" userId="f48ad9ab-938b-4a02-974d-fa16b2222a89" providerId="ADAL" clId="{854F75AE-0AC7-4456-A42A-C13D394068CC}" dt="2021-11-01T22:02:41.338" v="4278" actId="20577"/>
          <ac:spMkLst>
            <pc:docMk/>
            <pc:sldMk cId="2260305769" sldId="306"/>
            <ac:spMk id="3" creationId="{00000000-0000-0000-0000-000000000000}"/>
          </ac:spMkLst>
        </pc:spChg>
      </pc:sldChg>
      <pc:sldChg chg="del">
        <pc:chgData name="Bob McKee" userId="f48ad9ab-938b-4a02-974d-fa16b2222a89" providerId="ADAL" clId="{854F75AE-0AC7-4456-A42A-C13D394068CC}" dt="2021-10-15T15:39:27.169" v="66" actId="47"/>
        <pc:sldMkLst>
          <pc:docMk/>
          <pc:sldMk cId="2184405165" sldId="313"/>
        </pc:sldMkLst>
      </pc:sldChg>
      <pc:sldChg chg="ord">
        <pc:chgData name="Bob McKee" userId="f48ad9ab-938b-4a02-974d-fa16b2222a89" providerId="ADAL" clId="{854F75AE-0AC7-4456-A42A-C13D394068CC}" dt="2021-11-01T21:21:58.971" v="1584"/>
        <pc:sldMkLst>
          <pc:docMk/>
          <pc:sldMk cId="3329221505" sldId="318"/>
        </pc:sldMkLst>
      </pc:sldChg>
      <pc:sldChg chg="del">
        <pc:chgData name="Bob McKee" userId="f48ad9ab-938b-4a02-974d-fa16b2222a89" providerId="ADAL" clId="{854F75AE-0AC7-4456-A42A-C13D394068CC}" dt="2021-10-15T15:38:40.344" v="59" actId="47"/>
        <pc:sldMkLst>
          <pc:docMk/>
          <pc:sldMk cId="4125589050" sldId="319"/>
        </pc:sldMkLst>
      </pc:sldChg>
      <pc:sldChg chg="del">
        <pc:chgData name="Bob McKee" userId="f48ad9ab-938b-4a02-974d-fa16b2222a89" providerId="ADAL" clId="{854F75AE-0AC7-4456-A42A-C13D394068CC}" dt="2021-10-15T15:38:36.777" v="58" actId="47"/>
        <pc:sldMkLst>
          <pc:docMk/>
          <pc:sldMk cId="2534265152" sldId="330"/>
        </pc:sldMkLst>
      </pc:sldChg>
      <pc:sldChg chg="new del">
        <pc:chgData name="Bob McKee" userId="f48ad9ab-938b-4a02-974d-fa16b2222a89" providerId="ADAL" clId="{854F75AE-0AC7-4456-A42A-C13D394068CC}" dt="2021-10-15T15:39:57.683" v="70" actId="47"/>
        <pc:sldMkLst>
          <pc:docMk/>
          <pc:sldMk cId="2050912046" sldId="332"/>
        </pc:sldMkLst>
      </pc:sldChg>
      <pc:sldChg chg="new del">
        <pc:chgData name="Bob McKee" userId="f48ad9ab-938b-4a02-974d-fa16b2222a89" providerId="ADAL" clId="{854F75AE-0AC7-4456-A42A-C13D394068CC}" dt="2021-10-15T15:39:58.811" v="71" actId="47"/>
        <pc:sldMkLst>
          <pc:docMk/>
          <pc:sldMk cId="3514975191" sldId="333"/>
        </pc:sldMkLst>
      </pc:sldChg>
      <pc:sldChg chg="modSp new mod">
        <pc:chgData name="Bob McKee" userId="f48ad9ab-938b-4a02-974d-fa16b2222a89" providerId="ADAL" clId="{854F75AE-0AC7-4456-A42A-C13D394068CC}" dt="2021-10-18T15:41:05.384" v="430" actId="20577"/>
        <pc:sldMkLst>
          <pc:docMk/>
          <pc:sldMk cId="4254597411" sldId="334"/>
        </pc:sldMkLst>
        <pc:spChg chg="mod">
          <ac:chgData name="Bob McKee" userId="f48ad9ab-938b-4a02-974d-fa16b2222a89" providerId="ADAL" clId="{854F75AE-0AC7-4456-A42A-C13D394068CC}" dt="2021-10-15T18:13:32.266" v="101" actId="20577"/>
          <ac:spMkLst>
            <pc:docMk/>
            <pc:sldMk cId="4254597411" sldId="334"/>
            <ac:spMk id="2" creationId="{A1BED09D-98D9-4849-8A33-A1DB31A28AE0}"/>
          </ac:spMkLst>
        </pc:spChg>
        <pc:spChg chg="mod">
          <ac:chgData name="Bob McKee" userId="f48ad9ab-938b-4a02-974d-fa16b2222a89" providerId="ADAL" clId="{854F75AE-0AC7-4456-A42A-C13D394068CC}" dt="2021-10-18T15:41:05.384" v="430" actId="20577"/>
          <ac:spMkLst>
            <pc:docMk/>
            <pc:sldMk cId="4254597411" sldId="334"/>
            <ac:spMk id="3" creationId="{F97CF532-5007-409B-994A-0B36510D0B50}"/>
          </ac:spMkLst>
        </pc:spChg>
      </pc:sldChg>
      <pc:sldChg chg="modSp new mod">
        <pc:chgData name="Bob McKee" userId="f48ad9ab-938b-4a02-974d-fa16b2222a89" providerId="ADAL" clId="{854F75AE-0AC7-4456-A42A-C13D394068CC}" dt="2021-11-01T21:18:37.768" v="1361" actId="20577"/>
        <pc:sldMkLst>
          <pc:docMk/>
          <pc:sldMk cId="4157963055" sldId="335"/>
        </pc:sldMkLst>
        <pc:spChg chg="mod">
          <ac:chgData name="Bob McKee" userId="f48ad9ab-938b-4a02-974d-fa16b2222a89" providerId="ADAL" clId="{854F75AE-0AC7-4456-A42A-C13D394068CC}" dt="2021-11-01T21:14:29.815" v="990" actId="20577"/>
          <ac:spMkLst>
            <pc:docMk/>
            <pc:sldMk cId="4157963055" sldId="335"/>
            <ac:spMk id="2" creationId="{35E14A4B-CD70-4F76-8D51-82B2FA79DDB8}"/>
          </ac:spMkLst>
        </pc:spChg>
        <pc:spChg chg="mod">
          <ac:chgData name="Bob McKee" userId="f48ad9ab-938b-4a02-974d-fa16b2222a89" providerId="ADAL" clId="{854F75AE-0AC7-4456-A42A-C13D394068CC}" dt="2021-11-01T21:18:37.768" v="1361" actId="20577"/>
          <ac:spMkLst>
            <pc:docMk/>
            <pc:sldMk cId="4157963055" sldId="335"/>
            <ac:spMk id="3" creationId="{943CC53D-B121-48D3-9700-B162C5E5148A}"/>
          </ac:spMkLst>
        </pc:spChg>
      </pc:sldChg>
      <pc:sldChg chg="addSp delSp modSp new mod ord">
        <pc:chgData name="Bob McKee" userId="f48ad9ab-938b-4a02-974d-fa16b2222a89" providerId="ADAL" clId="{854F75AE-0AC7-4456-A42A-C13D394068CC}" dt="2021-11-01T21:08:18.688" v="498"/>
        <pc:sldMkLst>
          <pc:docMk/>
          <pc:sldMk cId="1371847844" sldId="336"/>
        </pc:sldMkLst>
        <pc:spChg chg="mod">
          <ac:chgData name="Bob McKee" userId="f48ad9ab-938b-4a02-974d-fa16b2222a89" providerId="ADAL" clId="{854F75AE-0AC7-4456-A42A-C13D394068CC}" dt="2021-11-01T20:23:16.223" v="493" actId="20577"/>
          <ac:spMkLst>
            <pc:docMk/>
            <pc:sldMk cId="1371847844" sldId="336"/>
            <ac:spMk id="2" creationId="{94D799C2-C85B-46A9-BC7A-C79BB2A7E3C9}"/>
          </ac:spMkLst>
        </pc:spChg>
        <pc:spChg chg="del">
          <ac:chgData name="Bob McKee" userId="f48ad9ab-938b-4a02-974d-fa16b2222a89" providerId="ADAL" clId="{854F75AE-0AC7-4456-A42A-C13D394068CC}" dt="2021-11-01T20:21:10.320" v="441"/>
          <ac:spMkLst>
            <pc:docMk/>
            <pc:sldMk cId="1371847844" sldId="336"/>
            <ac:spMk id="3" creationId="{6B01191C-7D72-49CD-BA46-98980CD78F70}"/>
          </ac:spMkLst>
        </pc:spChg>
        <pc:graphicFrameChg chg="add mod modGraphic">
          <ac:chgData name="Bob McKee" userId="f48ad9ab-938b-4a02-974d-fa16b2222a89" providerId="ADAL" clId="{854F75AE-0AC7-4456-A42A-C13D394068CC}" dt="2021-11-01T20:23:38.919" v="496" actId="20577"/>
          <ac:graphicFrameMkLst>
            <pc:docMk/>
            <pc:sldMk cId="1371847844" sldId="336"/>
            <ac:graphicFrameMk id="5" creationId="{97754FEA-8E11-4464-9B4A-2708E1EC6ED7}"/>
          </ac:graphicFrameMkLst>
        </pc:graphicFrameChg>
      </pc:sldChg>
      <pc:sldChg chg="addSp modSp new mod">
        <pc:chgData name="Bob McKee" userId="f48ad9ab-938b-4a02-974d-fa16b2222a89" providerId="ADAL" clId="{854F75AE-0AC7-4456-A42A-C13D394068CC}" dt="2021-10-20T00:31:29.419" v="440"/>
        <pc:sldMkLst>
          <pc:docMk/>
          <pc:sldMk cId="1550127320" sldId="337"/>
        </pc:sldMkLst>
        <pc:graphicFrameChg chg="add mod">
          <ac:chgData name="Bob McKee" userId="f48ad9ab-938b-4a02-974d-fa16b2222a89" providerId="ADAL" clId="{854F75AE-0AC7-4456-A42A-C13D394068CC}" dt="2021-10-20T00:31:29.419" v="440"/>
          <ac:graphicFrameMkLst>
            <pc:docMk/>
            <pc:sldMk cId="1550127320" sldId="337"/>
            <ac:graphicFrameMk id="3" creationId="{98A981F6-F3F9-491C-A476-C17EFEF04B95}"/>
          </ac:graphicFrameMkLst>
        </pc:graphicFrameChg>
      </pc:sldChg>
      <pc:sldChg chg="addSp delSp modSp new mod modClrScheme chgLayout">
        <pc:chgData name="Bob McKee" userId="f48ad9ab-938b-4a02-974d-fa16b2222a89" providerId="ADAL" clId="{854F75AE-0AC7-4456-A42A-C13D394068CC}" dt="2021-11-01T21:20:48.912" v="1582" actId="20577"/>
        <pc:sldMkLst>
          <pc:docMk/>
          <pc:sldMk cId="3662934918" sldId="338"/>
        </pc:sldMkLst>
        <pc:spChg chg="del mod ord">
          <ac:chgData name="Bob McKee" userId="f48ad9ab-938b-4a02-974d-fa16b2222a89" providerId="ADAL" clId="{854F75AE-0AC7-4456-A42A-C13D394068CC}" dt="2021-11-01T21:14:01.867" v="986" actId="700"/>
          <ac:spMkLst>
            <pc:docMk/>
            <pc:sldMk cId="3662934918" sldId="338"/>
            <ac:spMk id="2" creationId="{517840D4-8D74-4F9E-8ABE-A30402B1EF1B}"/>
          </ac:spMkLst>
        </pc:spChg>
        <pc:spChg chg="del mod ord">
          <ac:chgData name="Bob McKee" userId="f48ad9ab-938b-4a02-974d-fa16b2222a89" providerId="ADAL" clId="{854F75AE-0AC7-4456-A42A-C13D394068CC}" dt="2021-11-01T21:14:01.867" v="986" actId="700"/>
          <ac:spMkLst>
            <pc:docMk/>
            <pc:sldMk cId="3662934918" sldId="338"/>
            <ac:spMk id="3" creationId="{D7A7E4A2-C398-401C-A5A2-3CE745CB2755}"/>
          </ac:spMkLst>
        </pc:spChg>
        <pc:spChg chg="del">
          <ac:chgData name="Bob McKee" userId="f48ad9ab-938b-4a02-974d-fa16b2222a89" providerId="ADAL" clId="{854F75AE-0AC7-4456-A42A-C13D394068CC}" dt="2021-11-01T21:14:01.867" v="986" actId="700"/>
          <ac:spMkLst>
            <pc:docMk/>
            <pc:sldMk cId="3662934918" sldId="338"/>
            <ac:spMk id="4" creationId="{F664FBF4-7FBC-4866-AFE4-DE389642E668}"/>
          </ac:spMkLst>
        </pc:spChg>
        <pc:spChg chg="mod ord">
          <ac:chgData name="Bob McKee" userId="f48ad9ab-938b-4a02-974d-fa16b2222a89" providerId="ADAL" clId="{854F75AE-0AC7-4456-A42A-C13D394068CC}" dt="2021-11-01T21:14:01.867" v="986" actId="700"/>
          <ac:spMkLst>
            <pc:docMk/>
            <pc:sldMk cId="3662934918" sldId="338"/>
            <ac:spMk id="5" creationId="{D2248685-9812-4480-BC63-C6E3C66F63FF}"/>
          </ac:spMkLst>
        </pc:spChg>
        <pc:spChg chg="add mod ord">
          <ac:chgData name="Bob McKee" userId="f48ad9ab-938b-4a02-974d-fa16b2222a89" providerId="ADAL" clId="{854F75AE-0AC7-4456-A42A-C13D394068CC}" dt="2021-11-01T21:14:52.848" v="1011" actId="20577"/>
          <ac:spMkLst>
            <pc:docMk/>
            <pc:sldMk cId="3662934918" sldId="338"/>
            <ac:spMk id="6" creationId="{ABA6EB24-9648-4EB5-BBF6-0C9DFCE9552C}"/>
          </ac:spMkLst>
        </pc:spChg>
        <pc:spChg chg="add mod ord">
          <ac:chgData name="Bob McKee" userId="f48ad9ab-938b-4a02-974d-fa16b2222a89" providerId="ADAL" clId="{854F75AE-0AC7-4456-A42A-C13D394068CC}" dt="2021-11-01T21:20:48.912" v="1582" actId="20577"/>
          <ac:spMkLst>
            <pc:docMk/>
            <pc:sldMk cId="3662934918" sldId="338"/>
            <ac:spMk id="7" creationId="{F44E7886-96E2-4953-85DF-AE68236F0E98}"/>
          </ac:spMkLst>
        </pc:spChg>
      </pc:sldChg>
      <pc:sldChg chg="modSp mod">
        <pc:chgData name="Bob McKee" userId="f48ad9ab-938b-4a02-974d-fa16b2222a89" providerId="ADAL" clId="{854F75AE-0AC7-4456-A42A-C13D394068CC}" dt="2021-11-01T21:33:40.941" v="1959" actId="20577"/>
        <pc:sldMkLst>
          <pc:docMk/>
          <pc:sldMk cId="3411936467" sldId="339"/>
        </pc:sldMkLst>
        <pc:spChg chg="mod">
          <ac:chgData name="Bob McKee" userId="f48ad9ab-938b-4a02-974d-fa16b2222a89" providerId="ADAL" clId="{854F75AE-0AC7-4456-A42A-C13D394068CC}" dt="2021-11-01T21:22:41.053" v="1608" actId="20577"/>
          <ac:spMkLst>
            <pc:docMk/>
            <pc:sldMk cId="3411936467" sldId="339"/>
            <ac:spMk id="6" creationId="{ABA6EB24-9648-4EB5-BBF6-0C9DFCE9552C}"/>
          </ac:spMkLst>
        </pc:spChg>
        <pc:spChg chg="mod">
          <ac:chgData name="Bob McKee" userId="f48ad9ab-938b-4a02-974d-fa16b2222a89" providerId="ADAL" clId="{854F75AE-0AC7-4456-A42A-C13D394068CC}" dt="2021-11-01T21:33:40.941" v="1959" actId="20577"/>
          <ac:spMkLst>
            <pc:docMk/>
            <pc:sldMk cId="3411936467" sldId="339"/>
            <ac:spMk id="7" creationId="{F44E7886-96E2-4953-85DF-AE68236F0E98}"/>
          </ac:spMkLst>
        </pc:spChg>
      </pc:sldChg>
      <pc:sldChg chg="addSp delSp modSp new mod modClrScheme chgLayout">
        <pc:chgData name="Bob McKee" userId="f48ad9ab-938b-4a02-974d-fa16b2222a89" providerId="ADAL" clId="{854F75AE-0AC7-4456-A42A-C13D394068CC}" dt="2021-11-01T22:04:11.828" v="4280" actId="313"/>
        <pc:sldMkLst>
          <pc:docMk/>
          <pc:sldMk cId="4001958229" sldId="340"/>
        </pc:sldMkLst>
        <pc:spChg chg="del mod ord">
          <ac:chgData name="Bob McKee" userId="f48ad9ab-938b-4a02-974d-fa16b2222a89" providerId="ADAL" clId="{854F75AE-0AC7-4456-A42A-C13D394068CC}" dt="2021-11-01T21:14:20.132" v="988" actId="700"/>
          <ac:spMkLst>
            <pc:docMk/>
            <pc:sldMk cId="4001958229" sldId="340"/>
            <ac:spMk id="2" creationId="{75369A2D-EA75-4721-99E5-ED5643E6BDA1}"/>
          </ac:spMkLst>
        </pc:spChg>
        <pc:spChg chg="del mod ord">
          <ac:chgData name="Bob McKee" userId="f48ad9ab-938b-4a02-974d-fa16b2222a89" providerId="ADAL" clId="{854F75AE-0AC7-4456-A42A-C13D394068CC}" dt="2021-11-01T21:14:20.132" v="988" actId="700"/>
          <ac:spMkLst>
            <pc:docMk/>
            <pc:sldMk cId="4001958229" sldId="340"/>
            <ac:spMk id="3" creationId="{65BCCB86-389E-4ADA-A976-A4C5DCCF3638}"/>
          </ac:spMkLst>
        </pc:spChg>
        <pc:spChg chg="del">
          <ac:chgData name="Bob McKee" userId="f48ad9ab-938b-4a02-974d-fa16b2222a89" providerId="ADAL" clId="{854F75AE-0AC7-4456-A42A-C13D394068CC}" dt="2021-11-01T21:14:20.132" v="988" actId="700"/>
          <ac:spMkLst>
            <pc:docMk/>
            <pc:sldMk cId="4001958229" sldId="340"/>
            <ac:spMk id="4" creationId="{D454BBC6-5E2D-47DB-AB7E-BD1612B9E04B}"/>
          </ac:spMkLst>
        </pc:spChg>
        <pc:spChg chg="mod ord">
          <ac:chgData name="Bob McKee" userId="f48ad9ab-938b-4a02-974d-fa16b2222a89" providerId="ADAL" clId="{854F75AE-0AC7-4456-A42A-C13D394068CC}" dt="2021-11-01T21:14:20.132" v="988" actId="700"/>
          <ac:spMkLst>
            <pc:docMk/>
            <pc:sldMk cId="4001958229" sldId="340"/>
            <ac:spMk id="5" creationId="{8E63892B-4BB5-4AB5-A830-C728518A7C9F}"/>
          </ac:spMkLst>
        </pc:spChg>
        <pc:spChg chg="add mod ord">
          <ac:chgData name="Bob McKee" userId="f48ad9ab-938b-4a02-974d-fa16b2222a89" providerId="ADAL" clId="{854F75AE-0AC7-4456-A42A-C13D394068CC}" dt="2021-11-01T21:34:36.518" v="1978" actId="20577"/>
          <ac:spMkLst>
            <pc:docMk/>
            <pc:sldMk cId="4001958229" sldId="340"/>
            <ac:spMk id="6" creationId="{5F187EC9-8795-45EF-9BD6-B5325ABCE7CC}"/>
          </ac:spMkLst>
        </pc:spChg>
        <pc:spChg chg="add mod ord">
          <ac:chgData name="Bob McKee" userId="f48ad9ab-938b-4a02-974d-fa16b2222a89" providerId="ADAL" clId="{854F75AE-0AC7-4456-A42A-C13D394068CC}" dt="2021-11-01T22:04:11.828" v="4280" actId="313"/>
          <ac:spMkLst>
            <pc:docMk/>
            <pc:sldMk cId="4001958229" sldId="340"/>
            <ac:spMk id="7" creationId="{BCC3042D-73FE-4304-A7C7-69B6AB7A881E}"/>
          </ac:spMkLst>
        </pc:spChg>
        <pc:spChg chg="add del">
          <ac:chgData name="Bob McKee" userId="f48ad9ab-938b-4a02-974d-fa16b2222a89" providerId="ADAL" clId="{854F75AE-0AC7-4456-A42A-C13D394068CC}" dt="2021-11-01T21:50:50.519" v="3143" actId="22"/>
          <ac:spMkLst>
            <pc:docMk/>
            <pc:sldMk cId="4001958229" sldId="340"/>
            <ac:spMk id="9" creationId="{88741AE1-7B7B-4584-88CE-E315DD838CF5}"/>
          </ac:spMkLst>
        </pc:spChg>
      </pc:sldChg>
      <pc:sldChg chg="addSp delSp modSp new mod modClrScheme chgLayout">
        <pc:chgData name="Bob McKee" userId="f48ad9ab-938b-4a02-974d-fa16b2222a89" providerId="ADAL" clId="{854F75AE-0AC7-4456-A42A-C13D394068CC}" dt="2021-11-01T21:50:21.476" v="3141" actId="20577"/>
        <pc:sldMkLst>
          <pc:docMk/>
          <pc:sldMk cId="3765886183" sldId="341"/>
        </pc:sldMkLst>
        <pc:spChg chg="del mod ord">
          <ac:chgData name="Bob McKee" userId="f48ad9ab-938b-4a02-974d-fa16b2222a89" providerId="ADAL" clId="{854F75AE-0AC7-4456-A42A-C13D394068CC}" dt="2021-11-01T21:46:48.716" v="2657" actId="700"/>
          <ac:spMkLst>
            <pc:docMk/>
            <pc:sldMk cId="3765886183" sldId="341"/>
            <ac:spMk id="2" creationId="{59826DC0-60AD-4175-BE80-6265BE517945}"/>
          </ac:spMkLst>
        </pc:spChg>
        <pc:spChg chg="del mod ord">
          <ac:chgData name="Bob McKee" userId="f48ad9ab-938b-4a02-974d-fa16b2222a89" providerId="ADAL" clId="{854F75AE-0AC7-4456-A42A-C13D394068CC}" dt="2021-11-01T21:46:48.716" v="2657" actId="700"/>
          <ac:spMkLst>
            <pc:docMk/>
            <pc:sldMk cId="3765886183" sldId="341"/>
            <ac:spMk id="3" creationId="{BBEA89C7-05F1-4724-8EF1-49A32D5D671E}"/>
          </ac:spMkLst>
        </pc:spChg>
        <pc:spChg chg="del">
          <ac:chgData name="Bob McKee" userId="f48ad9ab-938b-4a02-974d-fa16b2222a89" providerId="ADAL" clId="{854F75AE-0AC7-4456-A42A-C13D394068CC}" dt="2021-11-01T21:46:48.716" v="2657" actId="700"/>
          <ac:spMkLst>
            <pc:docMk/>
            <pc:sldMk cId="3765886183" sldId="341"/>
            <ac:spMk id="4" creationId="{4A67FBD1-195D-4575-B855-6A443371CBF3}"/>
          </ac:spMkLst>
        </pc:spChg>
        <pc:spChg chg="add del mod ord">
          <ac:chgData name="Bob McKee" userId="f48ad9ab-938b-4a02-974d-fa16b2222a89" providerId="ADAL" clId="{854F75AE-0AC7-4456-A42A-C13D394068CC}" dt="2021-11-01T21:47:16.593" v="2658" actId="700"/>
          <ac:spMkLst>
            <pc:docMk/>
            <pc:sldMk cId="3765886183" sldId="341"/>
            <ac:spMk id="5" creationId="{60D6424D-1458-4E45-9457-E9617F3F0D21}"/>
          </ac:spMkLst>
        </pc:spChg>
        <pc:spChg chg="add del mod ord">
          <ac:chgData name="Bob McKee" userId="f48ad9ab-938b-4a02-974d-fa16b2222a89" providerId="ADAL" clId="{854F75AE-0AC7-4456-A42A-C13D394068CC}" dt="2021-11-01T21:47:16.593" v="2658" actId="700"/>
          <ac:spMkLst>
            <pc:docMk/>
            <pc:sldMk cId="3765886183" sldId="341"/>
            <ac:spMk id="6" creationId="{6DF1135D-2824-4B96-9D81-78A7C6FE4B5A}"/>
          </ac:spMkLst>
        </pc:spChg>
        <pc:spChg chg="add del mod">
          <ac:chgData name="Bob McKee" userId="f48ad9ab-938b-4a02-974d-fa16b2222a89" providerId="ADAL" clId="{854F75AE-0AC7-4456-A42A-C13D394068CC}" dt="2021-11-01T21:47:34.687" v="2660" actId="478"/>
          <ac:spMkLst>
            <pc:docMk/>
            <pc:sldMk cId="3765886183" sldId="341"/>
            <ac:spMk id="7" creationId="{605DC625-075C-4114-8C82-C705C60C4C05}"/>
          </ac:spMkLst>
        </pc:spChg>
        <pc:spChg chg="add mod">
          <ac:chgData name="Bob McKee" userId="f48ad9ab-938b-4a02-974d-fa16b2222a89" providerId="ADAL" clId="{854F75AE-0AC7-4456-A42A-C13D394068CC}" dt="2021-11-01T21:50:21.476" v="3141" actId="20577"/>
          <ac:spMkLst>
            <pc:docMk/>
            <pc:sldMk cId="3765886183" sldId="341"/>
            <ac:spMk id="8" creationId="{6025DF53-93F0-4A2E-836F-1B0C184C912C}"/>
          </ac:spMkLst>
        </pc:spChg>
      </pc:sldChg>
      <pc:sldChg chg="addSp delSp modSp new mod modClrScheme chgLayout">
        <pc:chgData name="Bob McKee" userId="f48ad9ab-938b-4a02-974d-fa16b2222a89" providerId="ADAL" clId="{854F75AE-0AC7-4456-A42A-C13D394068CC}" dt="2021-11-01T21:57:42.354" v="3913" actId="20577"/>
        <pc:sldMkLst>
          <pc:docMk/>
          <pc:sldMk cId="2713271062" sldId="342"/>
        </pc:sldMkLst>
        <pc:spChg chg="del mod ord">
          <ac:chgData name="Bob McKee" userId="f48ad9ab-938b-4a02-974d-fa16b2222a89" providerId="ADAL" clId="{854F75AE-0AC7-4456-A42A-C13D394068CC}" dt="2021-11-01T21:51:03.440" v="3145" actId="700"/>
          <ac:spMkLst>
            <pc:docMk/>
            <pc:sldMk cId="2713271062" sldId="342"/>
            <ac:spMk id="2" creationId="{BE62DECB-A94F-4ED0-951D-970F6608E467}"/>
          </ac:spMkLst>
        </pc:spChg>
        <pc:spChg chg="del mod ord">
          <ac:chgData name="Bob McKee" userId="f48ad9ab-938b-4a02-974d-fa16b2222a89" providerId="ADAL" clId="{854F75AE-0AC7-4456-A42A-C13D394068CC}" dt="2021-11-01T21:51:03.440" v="3145" actId="700"/>
          <ac:spMkLst>
            <pc:docMk/>
            <pc:sldMk cId="2713271062" sldId="342"/>
            <ac:spMk id="3" creationId="{A1CB8886-14ED-4B4C-A866-56FD329971B1}"/>
          </ac:spMkLst>
        </pc:spChg>
        <pc:spChg chg="del">
          <ac:chgData name="Bob McKee" userId="f48ad9ab-938b-4a02-974d-fa16b2222a89" providerId="ADAL" clId="{854F75AE-0AC7-4456-A42A-C13D394068CC}" dt="2021-11-01T21:51:03.440" v="3145" actId="700"/>
          <ac:spMkLst>
            <pc:docMk/>
            <pc:sldMk cId="2713271062" sldId="342"/>
            <ac:spMk id="4" creationId="{790BC061-9ED4-4E17-A1B2-A0539A81EB2B}"/>
          </ac:spMkLst>
        </pc:spChg>
        <pc:spChg chg="mod ord">
          <ac:chgData name="Bob McKee" userId="f48ad9ab-938b-4a02-974d-fa16b2222a89" providerId="ADAL" clId="{854F75AE-0AC7-4456-A42A-C13D394068CC}" dt="2021-11-01T21:51:03.440" v="3145" actId="700"/>
          <ac:spMkLst>
            <pc:docMk/>
            <pc:sldMk cId="2713271062" sldId="342"/>
            <ac:spMk id="5" creationId="{4E6C214D-84AF-4F3A-88AB-E06477AA0797}"/>
          </ac:spMkLst>
        </pc:spChg>
        <pc:spChg chg="add mod ord">
          <ac:chgData name="Bob McKee" userId="f48ad9ab-938b-4a02-974d-fa16b2222a89" providerId="ADAL" clId="{854F75AE-0AC7-4456-A42A-C13D394068CC}" dt="2021-11-01T21:51:08.310" v="3161" actId="20577"/>
          <ac:spMkLst>
            <pc:docMk/>
            <pc:sldMk cId="2713271062" sldId="342"/>
            <ac:spMk id="6" creationId="{B5835AF5-97B2-45F1-8043-A9DB0C634072}"/>
          </ac:spMkLst>
        </pc:spChg>
        <pc:spChg chg="add mod ord">
          <ac:chgData name="Bob McKee" userId="f48ad9ab-938b-4a02-974d-fa16b2222a89" providerId="ADAL" clId="{854F75AE-0AC7-4456-A42A-C13D394068CC}" dt="2021-11-01T21:57:42.354" v="3913" actId="20577"/>
          <ac:spMkLst>
            <pc:docMk/>
            <pc:sldMk cId="2713271062" sldId="342"/>
            <ac:spMk id="7" creationId="{D797E4B0-0CCA-43FC-9C89-078A50111DDD}"/>
          </ac:spMkLst>
        </pc:spChg>
      </pc:sldChg>
      <pc:sldChg chg="addSp delSp modSp new mod modClrScheme chgLayout">
        <pc:chgData name="Bob McKee" userId="f48ad9ab-938b-4a02-974d-fa16b2222a89" providerId="ADAL" clId="{854F75AE-0AC7-4456-A42A-C13D394068CC}" dt="2021-11-01T21:58:39.916" v="3953" actId="20577"/>
        <pc:sldMkLst>
          <pc:docMk/>
          <pc:sldMk cId="2872825858" sldId="343"/>
        </pc:sldMkLst>
        <pc:spChg chg="del mod ord">
          <ac:chgData name="Bob McKee" userId="f48ad9ab-938b-4a02-974d-fa16b2222a89" providerId="ADAL" clId="{854F75AE-0AC7-4456-A42A-C13D394068CC}" dt="2021-11-01T21:58:15.873" v="3915" actId="700"/>
          <ac:spMkLst>
            <pc:docMk/>
            <pc:sldMk cId="2872825858" sldId="343"/>
            <ac:spMk id="2" creationId="{82326B81-939D-4235-932C-441231388FE3}"/>
          </ac:spMkLst>
        </pc:spChg>
        <pc:spChg chg="del mod ord">
          <ac:chgData name="Bob McKee" userId="f48ad9ab-938b-4a02-974d-fa16b2222a89" providerId="ADAL" clId="{854F75AE-0AC7-4456-A42A-C13D394068CC}" dt="2021-11-01T21:58:15.873" v="3915" actId="700"/>
          <ac:spMkLst>
            <pc:docMk/>
            <pc:sldMk cId="2872825858" sldId="343"/>
            <ac:spMk id="3" creationId="{C6AFB138-223A-4B62-8B04-99E29658A27C}"/>
          </ac:spMkLst>
        </pc:spChg>
        <pc:spChg chg="del">
          <ac:chgData name="Bob McKee" userId="f48ad9ab-938b-4a02-974d-fa16b2222a89" providerId="ADAL" clId="{854F75AE-0AC7-4456-A42A-C13D394068CC}" dt="2021-11-01T21:58:15.873" v="3915" actId="700"/>
          <ac:spMkLst>
            <pc:docMk/>
            <pc:sldMk cId="2872825858" sldId="343"/>
            <ac:spMk id="4" creationId="{63BDCD99-F5A1-47D8-B976-F3B110CAA9D7}"/>
          </ac:spMkLst>
        </pc:spChg>
        <pc:spChg chg="mod ord">
          <ac:chgData name="Bob McKee" userId="f48ad9ab-938b-4a02-974d-fa16b2222a89" providerId="ADAL" clId="{854F75AE-0AC7-4456-A42A-C13D394068CC}" dt="2021-11-01T21:58:15.873" v="3915" actId="700"/>
          <ac:spMkLst>
            <pc:docMk/>
            <pc:sldMk cId="2872825858" sldId="343"/>
            <ac:spMk id="5" creationId="{8EDB5AD5-C973-40E3-8A94-920E72FE1778}"/>
          </ac:spMkLst>
        </pc:spChg>
        <pc:spChg chg="add mod ord">
          <ac:chgData name="Bob McKee" userId="f48ad9ab-938b-4a02-974d-fa16b2222a89" providerId="ADAL" clId="{854F75AE-0AC7-4456-A42A-C13D394068CC}" dt="2021-11-01T21:58:39.916" v="3953" actId="20577"/>
          <ac:spMkLst>
            <pc:docMk/>
            <pc:sldMk cId="2872825858" sldId="343"/>
            <ac:spMk id="6" creationId="{CB7738CC-5646-418D-AEEE-AD213B80F2C4}"/>
          </ac:spMkLst>
        </pc:spChg>
        <pc:spChg chg="add mod ord">
          <ac:chgData name="Bob McKee" userId="f48ad9ab-938b-4a02-974d-fa16b2222a89" providerId="ADAL" clId="{854F75AE-0AC7-4456-A42A-C13D394068CC}" dt="2021-11-01T21:58:29.878" v="3918"/>
          <ac:spMkLst>
            <pc:docMk/>
            <pc:sldMk cId="2872825858" sldId="343"/>
            <ac:spMk id="7" creationId="{53FE1F7B-3446-46DE-A0EC-4C2683F7489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General Revenue Sources (Millions)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24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78-43B3-ABEA-A6B056E44A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78-43B3-ABEA-A6B056E44A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78-43B3-ABEA-A6B056E44A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78-43B3-ABEA-A6B056E44A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78-43B3-ABEA-A6B056E44A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78-43B3-ABEA-A6B056E44A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78-43B3-ABEA-A6B056E44A80}"/>
              </c:ext>
            </c:extLst>
          </c:dPt>
          <c:dLbls>
            <c:dLbl>
              <c:idx val="1"/>
              <c:layout>
                <c:manualLayout>
                  <c:x val="-7.3745599814729043E-2"/>
                  <c:y val="6.532098678626058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51470588235294"/>
                      <c:h val="0.104607463381593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678-43B3-ABEA-A6B056E44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Sheet1!$F$24:$F$30</c:f>
              <c:strCache>
                <c:ptCount val="7"/>
                <c:pt idx="0">
                  <c:v>Sales Tax</c:v>
                </c:pt>
                <c:pt idx="1">
                  <c:v>Corporate Income Tax</c:v>
                </c:pt>
                <c:pt idx="2">
                  <c:v>Documentary Stamp Tax</c:v>
                </c:pt>
                <c:pt idx="3">
                  <c:v>Insurance Premium Tax</c:v>
                </c:pt>
                <c:pt idx="4">
                  <c:v>Intangibles Tax</c:v>
                </c:pt>
                <c:pt idx="5">
                  <c:v>Service Charges</c:v>
                </c:pt>
                <c:pt idx="6">
                  <c:v>Other Sources</c:v>
                </c:pt>
              </c:strCache>
            </c:strRef>
          </c:cat>
          <c:val>
            <c:numRef>
              <c:f>Sheet1!$G$24:$G$30</c:f>
              <c:numCache>
                <c:formatCode>"$"#,##0.0</c:formatCode>
                <c:ptCount val="7"/>
                <c:pt idx="0">
                  <c:v>28851.5</c:v>
                </c:pt>
                <c:pt idx="1">
                  <c:v>3152.3</c:v>
                </c:pt>
                <c:pt idx="2">
                  <c:v>1319.1</c:v>
                </c:pt>
                <c:pt idx="3">
                  <c:v>1152.5</c:v>
                </c:pt>
                <c:pt idx="4">
                  <c:v>562.29999999999995</c:v>
                </c:pt>
                <c:pt idx="5">
                  <c:v>537</c:v>
                </c:pt>
                <c:pt idx="6">
                  <c:v>2484.4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678-43B3-ABEA-A6B056E44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SFY 18-19 Collections</a:t>
            </a:r>
          </a:p>
          <a:p>
            <a:pPr>
              <a:defRPr b="1"/>
            </a:pPr>
            <a:r>
              <a:rPr lang="en-US" b="1" dirty="0"/>
              <a:t>Top 9 Kind Codes</a:t>
            </a:r>
          </a:p>
        </c:rich>
      </c:tx>
      <c:layout>
        <c:manualLayout>
          <c:xMode val="edge"/>
          <c:yMode val="edge"/>
          <c:x val="0.52870947197776752"/>
          <c:y val="1.2145748987854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Sheet5!$C$1</c:f>
              <c:strCache>
                <c:ptCount val="1"/>
                <c:pt idx="0">
                  <c:v>SFY 18-19 Collections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AE-47FF-B8F9-6ED78372ED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AE-47FF-B8F9-6ED78372ED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AE-47FF-B8F9-6ED78372ED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AE-47FF-B8F9-6ED78372ED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AE-47FF-B8F9-6ED78372ED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AE-47FF-B8F9-6ED78372ED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5AE-47FF-B8F9-6ED78372ED3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5AE-47FF-B8F9-6ED78372ED3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5AE-47FF-B8F9-6ED78372ED3E}"/>
              </c:ext>
            </c:extLst>
          </c:dPt>
          <c:dLbls>
            <c:dLbl>
              <c:idx val="4"/>
              <c:layout>
                <c:manualLayout>
                  <c:x val="-1.5787459471977766E-2"/>
                  <c:y val="-9.038063055883270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AE-47FF-B8F9-6ED78372ED3E}"/>
                </c:ext>
              </c:extLst>
            </c:dLbl>
            <c:dLbl>
              <c:idx val="6"/>
              <c:layout>
                <c:manualLayout>
                  <c:x val="-6.3681565539601664E-2"/>
                  <c:y val="1.288055086231629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AE-47FF-B8F9-6ED78372ED3E}"/>
                </c:ext>
              </c:extLst>
            </c:dLbl>
            <c:dLbl>
              <c:idx val="7"/>
              <c:layout>
                <c:manualLayout>
                  <c:x val="-6.7053612783696162E-2"/>
                  <c:y val="-4.62493225796168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AE-47FF-B8F9-6ED78372ED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Sheet5!$B$2:$B$10</c:f>
              <c:strCache>
                <c:ptCount val="9"/>
                <c:pt idx="0">
                  <c:v>General Miscellaneous Merchandise Stores</c:v>
                </c:pt>
                <c:pt idx="1">
                  <c:v>Automotive Dealers (Sale &amp; Lease), Tag Agencies &amp; Tax Collectors</c:v>
                </c:pt>
                <c:pt idx="2">
                  <c:v>Restaurants, Lunchrooms, Catering Services</c:v>
                </c:pt>
                <c:pt idx="3">
                  <c:v>Lease or Rental of Commercial Real Property</c:v>
                </c:pt>
                <c:pt idx="4">
                  <c:v>Hotel/Motel Accommodations, Rooming Houses, Camps &amp; Other Lodging Places</c:v>
                </c:pt>
                <c:pt idx="5">
                  <c:v>Apparel &amp; Accessory Stores</c:v>
                </c:pt>
                <c:pt idx="6">
                  <c:v>Food &amp; Beverage Stores</c:v>
                </c:pt>
                <c:pt idx="7">
                  <c:v>Lumber and Other Building Materials Dealers</c:v>
                </c:pt>
                <c:pt idx="8">
                  <c:v>Admissions, Amusement &amp; Recreation Services</c:v>
                </c:pt>
              </c:strCache>
            </c:strRef>
          </c:cat>
          <c:val>
            <c:numRef>
              <c:f>Sheet5!$C$2:$C$10</c:f>
              <c:numCache>
                <c:formatCode>"$"#,##0</c:formatCode>
                <c:ptCount val="9"/>
                <c:pt idx="0">
                  <c:v>3733042730.8300004</c:v>
                </c:pt>
                <c:pt idx="1">
                  <c:v>3983052957.5200005</c:v>
                </c:pt>
                <c:pt idx="2">
                  <c:v>2741426247.8800001</c:v>
                </c:pt>
                <c:pt idx="3">
                  <c:v>1914079933.7500002</c:v>
                </c:pt>
                <c:pt idx="4">
                  <c:v>1740859680.7700002</c:v>
                </c:pt>
                <c:pt idx="5">
                  <c:v>1004353432.1700002</c:v>
                </c:pt>
                <c:pt idx="6">
                  <c:v>1339530239.5999999</c:v>
                </c:pt>
                <c:pt idx="7">
                  <c:v>1327640699.8299999</c:v>
                </c:pt>
                <c:pt idx="8">
                  <c:v>1055549685.2100002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5AE-47FF-B8F9-6ED78372E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Kind code growth -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0" i="0" baseline="0" dirty="0">
                <a:effectLst/>
              </a:rPr>
              <a:t>Month over Same month, prior year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0" i="0" baseline="0" dirty="0">
                <a:effectLst/>
              </a:rPr>
              <a:t>Three largest kind codes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General Miscellaneous Merchandise Stores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Sheet3!$P$1:$AH$1</c:f>
              <c:numCache>
                <c:formatCode>mmm\-yy;@</c:formatCode>
                <c:ptCount val="19"/>
                <c:pt idx="0">
                  <c:v>43831</c:v>
                </c:pt>
                <c:pt idx="1">
                  <c:v>43863</c:v>
                </c:pt>
                <c:pt idx="2">
                  <c:v>43893</c:v>
                </c:pt>
                <c:pt idx="3">
                  <c:v>43925</c:v>
                </c:pt>
                <c:pt idx="4">
                  <c:v>43956</c:v>
                </c:pt>
                <c:pt idx="5">
                  <c:v>43988</c:v>
                </c:pt>
                <c:pt idx="6">
                  <c:v>44019</c:v>
                </c:pt>
                <c:pt idx="7">
                  <c:v>44051</c:v>
                </c:pt>
                <c:pt idx="8">
                  <c:v>44083</c:v>
                </c:pt>
                <c:pt idx="9">
                  <c:v>44114</c:v>
                </c:pt>
                <c:pt idx="10">
                  <c:v>44146</c:v>
                </c:pt>
                <c:pt idx="11">
                  <c:v>44177</c:v>
                </c:pt>
                <c:pt idx="12">
                  <c:v>44209</c:v>
                </c:pt>
                <c:pt idx="13">
                  <c:v>44241</c:v>
                </c:pt>
                <c:pt idx="14">
                  <c:v>44270</c:v>
                </c:pt>
                <c:pt idx="15">
                  <c:v>44302</c:v>
                </c:pt>
                <c:pt idx="16">
                  <c:v>44334</c:v>
                </c:pt>
                <c:pt idx="17">
                  <c:v>44366</c:v>
                </c:pt>
                <c:pt idx="18">
                  <c:v>44398</c:v>
                </c:pt>
              </c:numCache>
            </c:numRef>
          </c:cat>
          <c:val>
            <c:numRef>
              <c:f>Sheet3!$P$2:$AHE$2</c:f>
              <c:numCache>
                <c:formatCode>0.0%</c:formatCode>
                <c:ptCount val="874"/>
                <c:pt idx="0">
                  <c:v>4.5486974361639954E-2</c:v>
                </c:pt>
                <c:pt idx="1">
                  <c:v>6.6315741941079365E-2</c:v>
                </c:pt>
                <c:pt idx="2">
                  <c:v>2.6363208474493804E-2</c:v>
                </c:pt>
                <c:pt idx="3">
                  <c:v>-7.1309526520271782E-2</c:v>
                </c:pt>
                <c:pt idx="4">
                  <c:v>-0.13301186548307531</c:v>
                </c:pt>
                <c:pt idx="5">
                  <c:v>4.17739959372323E-2</c:v>
                </c:pt>
                <c:pt idx="6">
                  <c:v>5.7448875497139396E-2</c:v>
                </c:pt>
                <c:pt idx="7">
                  <c:v>6.1390115609363693E-2</c:v>
                </c:pt>
                <c:pt idx="8">
                  <c:v>7.9268055303134854E-2</c:v>
                </c:pt>
                <c:pt idx="9">
                  <c:v>0.15812143526459987</c:v>
                </c:pt>
                <c:pt idx="10">
                  <c:v>5.1831726192471672E-2</c:v>
                </c:pt>
                <c:pt idx="11">
                  <c:v>8.9281314832877712E-2</c:v>
                </c:pt>
                <c:pt idx="12">
                  <c:v>0.12588687740278015</c:v>
                </c:pt>
                <c:pt idx="13">
                  <c:v>0.14741260976308834</c:v>
                </c:pt>
                <c:pt idx="14">
                  <c:v>5.1291178466392306E-2</c:v>
                </c:pt>
                <c:pt idx="15">
                  <c:v>0.45661849750514927</c:v>
                </c:pt>
                <c:pt idx="16">
                  <c:v>0.4745645889017196</c:v>
                </c:pt>
                <c:pt idx="17">
                  <c:v>0.22004684025364241</c:v>
                </c:pt>
                <c:pt idx="18">
                  <c:v>0.25383240062875534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B-4F5F-B201-80DF3CC07147}"/>
            </c:ext>
          </c:extLst>
        </c:ser>
        <c:ser>
          <c:idx val="1"/>
          <c:order val="1"/>
          <c:tx>
            <c:strRef>
              <c:f>Sheet3!$C$3</c:f>
              <c:strCache>
                <c:ptCount val="1"/>
                <c:pt idx="0">
                  <c:v>Automotive Dealers (Sale &amp; Lease), Tag Agencies &amp; Tax Collectors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Sheet3!$P$1:$AH$1</c:f>
              <c:numCache>
                <c:formatCode>mmm\-yy;@</c:formatCode>
                <c:ptCount val="19"/>
                <c:pt idx="0">
                  <c:v>43831</c:v>
                </c:pt>
                <c:pt idx="1">
                  <c:v>43863</c:v>
                </c:pt>
                <c:pt idx="2">
                  <c:v>43893</c:v>
                </c:pt>
                <c:pt idx="3">
                  <c:v>43925</c:v>
                </c:pt>
                <c:pt idx="4">
                  <c:v>43956</c:v>
                </c:pt>
                <c:pt idx="5">
                  <c:v>43988</c:v>
                </c:pt>
                <c:pt idx="6">
                  <c:v>44019</c:v>
                </c:pt>
                <c:pt idx="7">
                  <c:v>44051</c:v>
                </c:pt>
                <c:pt idx="8">
                  <c:v>44083</c:v>
                </c:pt>
                <c:pt idx="9">
                  <c:v>44114</c:v>
                </c:pt>
                <c:pt idx="10">
                  <c:v>44146</c:v>
                </c:pt>
                <c:pt idx="11">
                  <c:v>44177</c:v>
                </c:pt>
                <c:pt idx="12">
                  <c:v>44209</c:v>
                </c:pt>
                <c:pt idx="13">
                  <c:v>44241</c:v>
                </c:pt>
                <c:pt idx="14">
                  <c:v>44270</c:v>
                </c:pt>
                <c:pt idx="15">
                  <c:v>44302</c:v>
                </c:pt>
                <c:pt idx="16">
                  <c:v>44334</c:v>
                </c:pt>
                <c:pt idx="17">
                  <c:v>44366</c:v>
                </c:pt>
                <c:pt idx="18">
                  <c:v>44398</c:v>
                </c:pt>
              </c:numCache>
            </c:numRef>
          </c:cat>
          <c:val>
            <c:numRef>
              <c:f>Sheet3!$P$3:$AH$3</c:f>
              <c:numCache>
                <c:formatCode>0.0%</c:formatCode>
                <c:ptCount val="19"/>
                <c:pt idx="0">
                  <c:v>2.5135690943553834E-2</c:v>
                </c:pt>
                <c:pt idx="1">
                  <c:v>9.3036129926852507E-2</c:v>
                </c:pt>
                <c:pt idx="2">
                  <c:v>0.10136885708511389</c:v>
                </c:pt>
                <c:pt idx="3">
                  <c:v>-0.24804004642503386</c:v>
                </c:pt>
                <c:pt idx="4">
                  <c:v>-0.30200522950798347</c:v>
                </c:pt>
                <c:pt idx="5">
                  <c:v>2.6317084636435784E-3</c:v>
                </c:pt>
                <c:pt idx="6">
                  <c:v>7.0936535775226739E-2</c:v>
                </c:pt>
                <c:pt idx="7">
                  <c:v>5.1000244680220463E-2</c:v>
                </c:pt>
                <c:pt idx="8">
                  <c:v>6.0762669765284549E-2</c:v>
                </c:pt>
                <c:pt idx="9">
                  <c:v>0.14772810177730089</c:v>
                </c:pt>
                <c:pt idx="10">
                  <c:v>0.12501113805014796</c:v>
                </c:pt>
                <c:pt idx="11">
                  <c:v>2.9771067013321995E-2</c:v>
                </c:pt>
                <c:pt idx="12">
                  <c:v>0.16365343670512522</c:v>
                </c:pt>
                <c:pt idx="13">
                  <c:v>0.13972177486041271</c:v>
                </c:pt>
                <c:pt idx="14">
                  <c:v>0.11630171689259283</c:v>
                </c:pt>
                <c:pt idx="15">
                  <c:v>0.76532487591315568</c:v>
                </c:pt>
                <c:pt idx="16">
                  <c:v>1.0022177094418998</c:v>
                </c:pt>
                <c:pt idx="17">
                  <c:v>0.41254171363080849</c:v>
                </c:pt>
                <c:pt idx="18">
                  <c:v>0.29493525774240803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B-4F5F-B201-80DF3CC07147}"/>
            </c:ext>
          </c:extLst>
        </c:ser>
        <c:ser>
          <c:idx val="2"/>
          <c:order val="2"/>
          <c:tx>
            <c:strRef>
              <c:f>Sheet3!$C$4</c:f>
              <c:strCache>
                <c:ptCount val="1"/>
                <c:pt idx="0">
                  <c:v>Restaurants, Lunchrooms, Catering Services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Sheet3!$P$1:$AH$1</c:f>
              <c:numCache>
                <c:formatCode>mmm\-yy;@</c:formatCode>
                <c:ptCount val="19"/>
                <c:pt idx="0">
                  <c:v>43831</c:v>
                </c:pt>
                <c:pt idx="1">
                  <c:v>43863</c:v>
                </c:pt>
                <c:pt idx="2">
                  <c:v>43893</c:v>
                </c:pt>
                <c:pt idx="3">
                  <c:v>43925</c:v>
                </c:pt>
                <c:pt idx="4">
                  <c:v>43956</c:v>
                </c:pt>
                <c:pt idx="5">
                  <c:v>43988</c:v>
                </c:pt>
                <c:pt idx="6">
                  <c:v>44019</c:v>
                </c:pt>
                <c:pt idx="7">
                  <c:v>44051</c:v>
                </c:pt>
                <c:pt idx="8">
                  <c:v>44083</c:v>
                </c:pt>
                <c:pt idx="9">
                  <c:v>44114</c:v>
                </c:pt>
                <c:pt idx="10">
                  <c:v>44146</c:v>
                </c:pt>
                <c:pt idx="11">
                  <c:v>44177</c:v>
                </c:pt>
                <c:pt idx="12">
                  <c:v>44209</c:v>
                </c:pt>
                <c:pt idx="13">
                  <c:v>44241</c:v>
                </c:pt>
                <c:pt idx="14">
                  <c:v>44270</c:v>
                </c:pt>
                <c:pt idx="15">
                  <c:v>44302</c:v>
                </c:pt>
                <c:pt idx="16">
                  <c:v>44334</c:v>
                </c:pt>
                <c:pt idx="17">
                  <c:v>44366</c:v>
                </c:pt>
                <c:pt idx="18">
                  <c:v>44398</c:v>
                </c:pt>
              </c:numCache>
            </c:numRef>
          </c:cat>
          <c:val>
            <c:numRef>
              <c:f>Sheet3!$P$4:$HE$4</c:f>
              <c:numCache>
                <c:formatCode>0.0%</c:formatCode>
                <c:ptCount val="198"/>
                <c:pt idx="0">
                  <c:v>3.0514317265978308E-2</c:v>
                </c:pt>
                <c:pt idx="1">
                  <c:v>7.3362493904832293E-2</c:v>
                </c:pt>
                <c:pt idx="2">
                  <c:v>-5.4085079227634836E-2</c:v>
                </c:pt>
                <c:pt idx="3">
                  <c:v>-0.42200694934023475</c:v>
                </c:pt>
                <c:pt idx="4">
                  <c:v>-0.53833483551999195</c:v>
                </c:pt>
                <c:pt idx="5">
                  <c:v>-0.29700855020143435</c:v>
                </c:pt>
                <c:pt idx="6">
                  <c:v>-0.16420336011234293</c:v>
                </c:pt>
                <c:pt idx="7">
                  <c:v>-0.16720280938387377</c:v>
                </c:pt>
                <c:pt idx="8">
                  <c:v>-0.14689765832791202</c:v>
                </c:pt>
                <c:pt idx="9">
                  <c:v>-4.5361370552157054E-2</c:v>
                </c:pt>
                <c:pt idx="10">
                  <c:v>-4.304367096713313E-2</c:v>
                </c:pt>
                <c:pt idx="11">
                  <c:v>-0.12152025746014838</c:v>
                </c:pt>
                <c:pt idx="12">
                  <c:v>-0.12696163413090888</c:v>
                </c:pt>
                <c:pt idx="13">
                  <c:v>-6.1489519294815609E-2</c:v>
                </c:pt>
                <c:pt idx="14">
                  <c:v>4.1043406811658079E-2</c:v>
                </c:pt>
                <c:pt idx="15">
                  <c:v>0.89641311241331212</c:v>
                </c:pt>
                <c:pt idx="16">
                  <c:v>1.5977809716858737</c:v>
                </c:pt>
                <c:pt idx="17">
                  <c:v>0.77136648916213746</c:v>
                </c:pt>
                <c:pt idx="18">
                  <c:v>0.48172410843422853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CB-4F5F-B201-80DF3CC07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926324175"/>
        <c:axId val="926325839"/>
      </c:barChart>
      <c:dateAx>
        <c:axId val="926324175"/>
        <c:scaling>
          <c:orientation val="minMax"/>
        </c:scaling>
        <c:delete val="0"/>
        <c:axPos val="b"/>
        <c:numFmt formatCode="mmm\-yy;@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325839"/>
        <c:crosses val="autoZero"/>
        <c:auto val="1"/>
        <c:lblOffset val="100"/>
        <c:baseTimeUnit val="months"/>
      </c:dateAx>
      <c:valAx>
        <c:axId val="926325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32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3 Largest Kind Codes</a:t>
            </a:r>
          </a:p>
          <a:p>
            <a:pPr>
              <a:defRPr/>
            </a:pPr>
            <a:r>
              <a:rPr lang="en-US" dirty="0"/>
              <a:t>Collections</a:t>
            </a:r>
            <a:r>
              <a:rPr lang="en-US" baseline="0" dirty="0"/>
              <a:t> Data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'KinCode Data'!$C$2</c:f>
              <c:strCache>
                <c:ptCount val="1"/>
                <c:pt idx="0">
                  <c:v>General Miscellaneous Merchandise Stores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1.4703052736237418E-2"/>
                  <c:y val="-8.7003887851813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793272875377355E-2"/>
                      <c:h val="2.62732304443188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4CC-46A6-BD68-E5EF5F6FE487}"/>
                </c:ext>
              </c:extLst>
            </c:dLbl>
            <c:dLbl>
              <c:idx val="24"/>
              <c:layout>
                <c:manualLayout>
                  <c:x val="-2.3524976995999366E-2"/>
                  <c:y val="-5.260700195691037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CC-46A6-BD68-E5EF5F6FE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'KinCode Data'!$P$1:$AT$1</c:f>
              <c:numCache>
                <c:formatCode>mmm\-yy;@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43863</c:v>
                </c:pt>
                <c:pt idx="14">
                  <c:v>43893</c:v>
                </c:pt>
                <c:pt idx="15">
                  <c:v>43925</c:v>
                </c:pt>
                <c:pt idx="16">
                  <c:v>43956</c:v>
                </c:pt>
                <c:pt idx="17">
                  <c:v>43988</c:v>
                </c:pt>
                <c:pt idx="18">
                  <c:v>44019</c:v>
                </c:pt>
                <c:pt idx="19">
                  <c:v>44051</c:v>
                </c:pt>
                <c:pt idx="20">
                  <c:v>44083</c:v>
                </c:pt>
                <c:pt idx="21">
                  <c:v>44114</c:v>
                </c:pt>
                <c:pt idx="22">
                  <c:v>44146</c:v>
                </c:pt>
                <c:pt idx="23">
                  <c:v>44177</c:v>
                </c:pt>
                <c:pt idx="24">
                  <c:v>44209</c:v>
                </c:pt>
                <c:pt idx="25">
                  <c:v>44241</c:v>
                </c:pt>
                <c:pt idx="26">
                  <c:v>44270</c:v>
                </c:pt>
                <c:pt idx="27">
                  <c:v>44302</c:v>
                </c:pt>
                <c:pt idx="28">
                  <c:v>44333</c:v>
                </c:pt>
                <c:pt idx="29">
                  <c:v>44365</c:v>
                </c:pt>
                <c:pt idx="30">
                  <c:v>44396</c:v>
                </c:pt>
              </c:numCache>
            </c:numRef>
          </c:cat>
          <c:val>
            <c:numRef>
              <c:f>'KinCode Data'!$P$2:$AT$2</c:f>
              <c:numCache>
                <c:formatCode>#,##0</c:formatCode>
                <c:ptCount val="31"/>
                <c:pt idx="0">
                  <c:v>447051283.69999993</c:v>
                </c:pt>
                <c:pt idx="1">
                  <c:v>271400851.48999995</c:v>
                </c:pt>
                <c:pt idx="2">
                  <c:v>293463202.60999995</c:v>
                </c:pt>
                <c:pt idx="3">
                  <c:v>334381919.97000009</c:v>
                </c:pt>
                <c:pt idx="4">
                  <c:v>300274091.45000005</c:v>
                </c:pt>
                <c:pt idx="5">
                  <c:v>301071077.78000009</c:v>
                </c:pt>
                <c:pt idx="6">
                  <c:v>309544507.81</c:v>
                </c:pt>
                <c:pt idx="7">
                  <c:v>290702345.53000009</c:v>
                </c:pt>
                <c:pt idx="8">
                  <c:v>279140770.71000004</c:v>
                </c:pt>
                <c:pt idx="9">
                  <c:v>290047527.10000008</c:v>
                </c:pt>
                <c:pt idx="10">
                  <c:v>305661983.38000005</c:v>
                </c:pt>
                <c:pt idx="11">
                  <c:v>353613088.90999991</c:v>
                </c:pt>
                <c:pt idx="12" formatCode="_(* #,##0_);_(* \(#,##0\);_(* &quot;-&quot;??_);_(@_)">
                  <c:v>467386293.98000002</c:v>
                </c:pt>
                <c:pt idx="13" formatCode="_(* #,##0_);_(* \(#,##0\);_(* &quot;-&quot;??_);_(@_)">
                  <c:v>289399000.31999999</c:v>
                </c:pt>
                <c:pt idx="14" formatCode="_(* #,##0_);_(* \(#,##0\);_(* &quot;-&quot;??_);_(@_)">
                  <c:v>301199834.19999999</c:v>
                </c:pt>
                <c:pt idx="15" formatCode="_(* #,##0_);_(* \(#,##0\);_(* &quot;-&quot;??_);_(@_)">
                  <c:v>310537303.57999998</c:v>
                </c:pt>
                <c:pt idx="16" formatCode="_(* #,##0_);_(* \(#,##0\);_(* &quot;-&quot;??_);_(@_)">
                  <c:v>260334074.38999999</c:v>
                </c:pt>
                <c:pt idx="17" formatCode="_(* #,##0_);_(* \(#,##0\);_(* &quot;-&quot;??_);_(@_)">
                  <c:v>313648019.75999999</c:v>
                </c:pt>
                <c:pt idx="18" formatCode="_(* #,##0_);_(* \(#,##0\);_(* &quot;-&quot;??_);_(@_)">
                  <c:v>327327491.69999999</c:v>
                </c:pt>
                <c:pt idx="19" formatCode="_(* #,##0_);_(* \(#,##0\);_(* &quot;-&quot;??_);_(@_)">
                  <c:v>308548596.13</c:v>
                </c:pt>
                <c:pt idx="20" formatCode="_(* #,##0_);_(* \(#,##0\);_(* &quot;-&quot;??_);_(@_)">
                  <c:v>301267716.75999999</c:v>
                </c:pt>
                <c:pt idx="21" formatCode="_(* #,##0_);_(* \(#,##0\);_(* &quot;-&quot;??_);_(@_)">
                  <c:v>335910258.38</c:v>
                </c:pt>
                <c:pt idx="22" formatCode="_(* #,##0_);_(* \(#,##0\);_(* &quot;-&quot;??_);_(@_)">
                  <c:v>321504971.61000001</c:v>
                </c:pt>
                <c:pt idx="23" formatCode="_(* #,##0_);_(* \(#,##0\);_(* &quot;-&quot;??_);_(@_)">
                  <c:v>385184130.43000001</c:v>
                </c:pt>
                <c:pt idx="24" formatCode="_(* #,##0_);_(* \(#,##0\);_(* &quot;-&quot;??_);_(@_)">
                  <c:v>526224095.06999999</c:v>
                </c:pt>
                <c:pt idx="25" formatCode="_(* #,##0_);_(* \(#,##0\);_(* &quot;-&quot;??_);_(@_)">
                  <c:v>332060062.22000003</c:v>
                </c:pt>
                <c:pt idx="26" formatCode="_(* #,##0_);_(* \(#,##0\);_(* &quot;-&quot;??_);_(@_)">
                  <c:v>316648728.64999998</c:v>
                </c:pt>
                <c:pt idx="27" formatCode="_(* #,##0_);_(* \(#,##0\);_(* &quot;-&quot;??_);_(@_)">
                  <c:v>452334380.56</c:v>
                </c:pt>
                <c:pt idx="28" formatCode="_(* #,##0_);_(* \(#,##0\);_(* &quot;-&quot;??_);_(@_)">
                  <c:v>383879407.38</c:v>
                </c:pt>
                <c:pt idx="29" formatCode="_(* #,##0_);_(* \(#,##0\);_(* &quot;-&quot;??_);_(@_)">
                  <c:v>382665275.45999998</c:v>
                </c:pt>
                <c:pt idx="30" formatCode="_(* #,##0_);_(* \(#,##0\);_(* &quot;-&quot;??_);_(@_)">
                  <c:v>410413814.70999998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CC-46A6-BD68-E5EF5F6FE487}"/>
            </c:ext>
          </c:extLst>
        </c:ser>
        <c:ser>
          <c:idx val="1"/>
          <c:order val="1"/>
          <c:tx>
            <c:strRef>
              <c:f>'KinCode Data'!$C$3</c:f>
              <c:strCache>
                <c:ptCount val="1"/>
                <c:pt idx="0">
                  <c:v>Automotive Dealers (Sale &amp; Lease), Tag Agencies &amp; Tax Collectors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3.381715443174909E-2"/>
                  <c:y val="4.451361704046262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CC-46A6-BD68-E5EF5F6FE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'KinCode Data'!$P$1:$AT$1</c:f>
              <c:numCache>
                <c:formatCode>mmm\-yy;@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43863</c:v>
                </c:pt>
                <c:pt idx="14">
                  <c:v>43893</c:v>
                </c:pt>
                <c:pt idx="15">
                  <c:v>43925</c:v>
                </c:pt>
                <c:pt idx="16">
                  <c:v>43956</c:v>
                </c:pt>
                <c:pt idx="17">
                  <c:v>43988</c:v>
                </c:pt>
                <c:pt idx="18">
                  <c:v>44019</c:v>
                </c:pt>
                <c:pt idx="19">
                  <c:v>44051</c:v>
                </c:pt>
                <c:pt idx="20">
                  <c:v>44083</c:v>
                </c:pt>
                <c:pt idx="21">
                  <c:v>44114</c:v>
                </c:pt>
                <c:pt idx="22">
                  <c:v>44146</c:v>
                </c:pt>
                <c:pt idx="23">
                  <c:v>44177</c:v>
                </c:pt>
                <c:pt idx="24">
                  <c:v>44209</c:v>
                </c:pt>
                <c:pt idx="25">
                  <c:v>44241</c:v>
                </c:pt>
                <c:pt idx="26">
                  <c:v>44270</c:v>
                </c:pt>
                <c:pt idx="27">
                  <c:v>44302</c:v>
                </c:pt>
                <c:pt idx="28">
                  <c:v>44333</c:v>
                </c:pt>
                <c:pt idx="29">
                  <c:v>44365</c:v>
                </c:pt>
                <c:pt idx="30">
                  <c:v>44396</c:v>
                </c:pt>
              </c:numCache>
            </c:numRef>
          </c:cat>
          <c:val>
            <c:numRef>
              <c:f>'KinCode Data'!$P$3:$AT$3</c:f>
              <c:numCache>
                <c:formatCode>#,##0</c:formatCode>
                <c:ptCount val="31"/>
                <c:pt idx="0">
                  <c:v>361663394.51000005</c:v>
                </c:pt>
                <c:pt idx="1">
                  <c:v>316427094.54000008</c:v>
                </c:pt>
                <c:pt idx="2">
                  <c:v>319574417.04999995</c:v>
                </c:pt>
                <c:pt idx="3">
                  <c:v>377374433.48000008</c:v>
                </c:pt>
                <c:pt idx="4">
                  <c:v>348516813.76999998</c:v>
                </c:pt>
                <c:pt idx="5">
                  <c:v>347231508.58999997</c:v>
                </c:pt>
                <c:pt idx="6">
                  <c:v>328164182.32999992</c:v>
                </c:pt>
                <c:pt idx="7">
                  <c:v>332926339.00999999</c:v>
                </c:pt>
                <c:pt idx="8">
                  <c:v>335717271.94999993</c:v>
                </c:pt>
                <c:pt idx="9">
                  <c:v>314035358.35000002</c:v>
                </c:pt>
                <c:pt idx="10">
                  <c:v>334948213.59999996</c:v>
                </c:pt>
                <c:pt idx="11">
                  <c:v>349621237.47000009</c:v>
                </c:pt>
                <c:pt idx="12" formatCode="_(* #,##0_);_(* \(#,##0\);_(* &quot;-&quot;??_);_(@_)">
                  <c:v>370754053.81999999</c:v>
                </c:pt>
                <c:pt idx="13" formatCode="_(* #,##0_);_(* \(#,##0\);_(* &quot;-&quot;??_);_(@_)">
                  <c:v>345866246.81999999</c:v>
                </c:pt>
                <c:pt idx="14" formatCode="_(* #,##0_);_(* \(#,##0\);_(* &quot;-&quot;??_);_(@_)">
                  <c:v>351969310.45999998</c:v>
                </c:pt>
                <c:pt idx="15" formatCode="_(* #,##0_);_(* \(#,##0\);_(* &quot;-&quot;??_);_(@_)">
                  <c:v>283770461.48000002</c:v>
                </c:pt>
                <c:pt idx="16" formatCode="_(* #,##0_);_(* \(#,##0\);_(* &quot;-&quot;??_);_(@_)">
                  <c:v>243262913.44</c:v>
                </c:pt>
                <c:pt idx="17" formatCode="_(* #,##0_);_(* \(#,##0\);_(* &quot;-&quot;??_);_(@_)">
                  <c:v>348145320.69</c:v>
                </c:pt>
                <c:pt idx="18" formatCode="_(* #,##0_);_(* \(#,##0\);_(* &quot;-&quot;??_);_(@_)">
                  <c:v>351443012.58999997</c:v>
                </c:pt>
                <c:pt idx="19" formatCode="_(* #,##0_);_(* \(#,##0\);_(* &quot;-&quot;??_);_(@_)">
                  <c:v>349905663.75999999</c:v>
                </c:pt>
                <c:pt idx="20" formatCode="_(* #,##0_);_(* \(#,##0\);_(* &quot;-&quot;??_);_(@_)">
                  <c:v>356116349.68000001</c:v>
                </c:pt>
                <c:pt idx="21" formatCode="_(* #,##0_);_(* \(#,##0\);_(* &quot;-&quot;??_);_(@_)">
                  <c:v>360427205.73000002</c:v>
                </c:pt>
                <c:pt idx="22" formatCode="_(* #,##0_);_(* \(#,##0\);_(* &quot;-&quot;??_);_(@_)">
                  <c:v>376820470.97000003</c:v>
                </c:pt>
                <c:pt idx="23" formatCode="_(* #,##0_);_(* \(#,##0\);_(* &quot;-&quot;??_);_(@_)">
                  <c:v>360029834.75999999</c:v>
                </c:pt>
                <c:pt idx="24" formatCode="_(* #,##0_);_(* \(#,##0\);_(* &quot;-&quot;??_);_(@_)">
                  <c:v>431429228.89999998</c:v>
                </c:pt>
                <c:pt idx="25" formatCode="_(* #,##0_);_(* \(#,##0\);_(* &quot;-&quot;??_);_(@_)">
                  <c:v>394191292.69</c:v>
                </c:pt>
                <c:pt idx="26" formatCode="_(* #,##0_);_(* \(#,##0\);_(* &quot;-&quot;??_);_(@_)">
                  <c:v>392903945.56</c:v>
                </c:pt>
                <c:pt idx="27" formatCode="_(* #,##0_);_(* \(#,##0\);_(* &quot;-&quot;??_);_(@_)">
                  <c:v>500947054.69999999</c:v>
                </c:pt>
                <c:pt idx="28" formatCode="_(* #,##0_);_(* \(#,##0\);_(* &quot;-&quot;??_);_(@_)">
                  <c:v>487065313.33999997</c:v>
                </c:pt>
                <c:pt idx="29" formatCode="_(* #,##0_);_(* \(#,##0\);_(* &quot;-&quot;??_);_(@_)">
                  <c:v>491769787.88</c:v>
                </c:pt>
                <c:pt idx="30" formatCode="_(* #,##0_);_(* \(#,##0\);_(* &quot;-&quot;??_);_(@_)">
                  <c:v>455095948.08999997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4CC-46A6-BD68-E5EF5F6FE487}"/>
            </c:ext>
          </c:extLst>
        </c:ser>
        <c:ser>
          <c:idx val="2"/>
          <c:order val="2"/>
          <c:tx>
            <c:strRef>
              <c:f>'KinCode Data'!$C$4</c:f>
              <c:strCache>
                <c:ptCount val="1"/>
                <c:pt idx="0">
                  <c:v>Restaurants, Lunchrooms, Catering Services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E4CC-46A6-BD68-E5EF5F6FE487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E4CC-46A6-BD68-E5EF5F6FE487}"/>
              </c:ext>
            </c:extLst>
          </c:dPt>
          <c:cat>
            <c:numRef>
              <c:f>'KinCode Data'!$P$1:$AT$1</c:f>
              <c:numCache>
                <c:formatCode>mmm\-yy;@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43863</c:v>
                </c:pt>
                <c:pt idx="14">
                  <c:v>43893</c:v>
                </c:pt>
                <c:pt idx="15">
                  <c:v>43925</c:v>
                </c:pt>
                <c:pt idx="16">
                  <c:v>43956</c:v>
                </c:pt>
                <c:pt idx="17">
                  <c:v>43988</c:v>
                </c:pt>
                <c:pt idx="18">
                  <c:v>44019</c:v>
                </c:pt>
                <c:pt idx="19">
                  <c:v>44051</c:v>
                </c:pt>
                <c:pt idx="20">
                  <c:v>44083</c:v>
                </c:pt>
                <c:pt idx="21">
                  <c:v>44114</c:v>
                </c:pt>
                <c:pt idx="22">
                  <c:v>44146</c:v>
                </c:pt>
                <c:pt idx="23">
                  <c:v>44177</c:v>
                </c:pt>
                <c:pt idx="24">
                  <c:v>44209</c:v>
                </c:pt>
                <c:pt idx="25">
                  <c:v>44241</c:v>
                </c:pt>
                <c:pt idx="26">
                  <c:v>44270</c:v>
                </c:pt>
                <c:pt idx="27">
                  <c:v>44302</c:v>
                </c:pt>
                <c:pt idx="28">
                  <c:v>44333</c:v>
                </c:pt>
                <c:pt idx="29">
                  <c:v>44365</c:v>
                </c:pt>
                <c:pt idx="30">
                  <c:v>44396</c:v>
                </c:pt>
              </c:numCache>
            </c:numRef>
          </c:cat>
          <c:val>
            <c:numRef>
              <c:f>'KinCode Data'!$P$4:$AT$4</c:f>
              <c:numCache>
                <c:formatCode>#,##0</c:formatCode>
                <c:ptCount val="31"/>
                <c:pt idx="0">
                  <c:v>251258315.34</c:v>
                </c:pt>
                <c:pt idx="1">
                  <c:v>231121599.71000004</c:v>
                </c:pt>
                <c:pt idx="2">
                  <c:v>236920773.03000003</c:v>
                </c:pt>
                <c:pt idx="3">
                  <c:v>267994275.30000007</c:v>
                </c:pt>
                <c:pt idx="4">
                  <c:v>240690095.31000003</c:v>
                </c:pt>
                <c:pt idx="5">
                  <c:v>235305337.01000002</c:v>
                </c:pt>
                <c:pt idx="6">
                  <c:v>230289644.22</c:v>
                </c:pt>
                <c:pt idx="7">
                  <c:v>228250117.74999997</c:v>
                </c:pt>
                <c:pt idx="8">
                  <c:v>216652819.40000004</c:v>
                </c:pt>
                <c:pt idx="9">
                  <c:v>207290672.56000003</c:v>
                </c:pt>
                <c:pt idx="10">
                  <c:v>218745287.25000003</c:v>
                </c:pt>
                <c:pt idx="11">
                  <c:v>227370613.90000001</c:v>
                </c:pt>
                <c:pt idx="12" formatCode="_(* #,##0_);_(* \(#,##0\);_(* &quot;-&quot;??_);_(@_)">
                  <c:v>258925291.28999999</c:v>
                </c:pt>
                <c:pt idx="13" formatCode="_(* #,##0_);_(* \(#,##0\);_(* &quot;-&quot;??_);_(@_)">
                  <c:v>248077256.66</c:v>
                </c:pt>
                <c:pt idx="14" formatCode="_(* #,##0_);_(* \(#,##0\);_(* &quot;-&quot;??_);_(@_)">
                  <c:v>224106894.25</c:v>
                </c:pt>
                <c:pt idx="15" formatCode="_(* #,##0_);_(* \(#,##0\);_(* &quot;-&quot;??_);_(@_)">
                  <c:v>154898828.74000001</c:v>
                </c:pt>
                <c:pt idx="16" formatCode="_(* #,##0_);_(* \(#,##0\);_(* &quot;-&quot;??_);_(@_)">
                  <c:v>111118232.44</c:v>
                </c:pt>
                <c:pt idx="17" formatCode="_(* #,##0_);_(* \(#,##0\);_(* &quot;-&quot;??_);_(@_)">
                  <c:v>165417640.00999999</c:v>
                </c:pt>
                <c:pt idx="18" formatCode="_(* #,##0_);_(* \(#,##0\);_(* &quot;-&quot;??_);_(@_)">
                  <c:v>192475310.84</c:v>
                </c:pt>
                <c:pt idx="19" formatCode="_(* #,##0_);_(* \(#,##0\);_(* &quot;-&quot;??_);_(@_)">
                  <c:v>190086056.81999999</c:v>
                </c:pt>
                <c:pt idx="20" formatCode="_(* #,##0_);_(* \(#,##0\);_(* &quot;-&quot;??_);_(@_)">
                  <c:v>184827027.56</c:v>
                </c:pt>
                <c:pt idx="21" formatCode="_(* #,##0_);_(* \(#,##0\);_(* &quot;-&quot;??_);_(@_)">
                  <c:v>197887683.55000001</c:v>
                </c:pt>
                <c:pt idx="22" formatCode="_(* #,##0_);_(* \(#,##0\);_(* &quot;-&quot;??_);_(@_)">
                  <c:v>209329687.08000001</c:v>
                </c:pt>
                <c:pt idx="23" formatCode="_(* #,##0_);_(* \(#,##0\);_(* &quot;-&quot;??_);_(@_)">
                  <c:v>199740478.36000001</c:v>
                </c:pt>
                <c:pt idx="24" formatCode="_(* #,##0_);_(* \(#,##0\);_(* &quot;-&quot;??_);_(@_)">
                  <c:v>226051713.19</c:v>
                </c:pt>
                <c:pt idx="25" formatCode="_(* #,##0_);_(* \(#,##0\);_(* &quot;-&quot;??_);_(@_)">
                  <c:v>232823105.40000001</c:v>
                </c:pt>
                <c:pt idx="26" formatCode="_(* #,##0_);_(* \(#,##0\);_(* &quot;-&quot;??_);_(@_)">
                  <c:v>233305004.68000001</c:v>
                </c:pt>
                <c:pt idx="27" formatCode="_(* #,##0_);_(* \(#,##0\);_(* &quot;-&quot;??_);_(@_)">
                  <c:v>293752169.92000002</c:v>
                </c:pt>
                <c:pt idx="28" formatCode="_(* #,##0_);_(* \(#,##0\);_(* &quot;-&quot;??_);_(@_)">
                  <c:v>288660829.83999997</c:v>
                </c:pt>
                <c:pt idx="29" formatCode="_(* #,##0_);_(* \(#,##0\);_(* &quot;-&quot;??_);_(@_)">
                  <c:v>293015264.23000002</c:v>
                </c:pt>
                <c:pt idx="30" formatCode="_(* #,##0_);_(* \(#,##0\);_(* &quot;-&quot;??_);_(@_)">
                  <c:v>285195308.35000002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4CC-46A6-BD68-E5EF5F6FE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4796864"/>
        <c:axId val="784789792"/>
      </c:lineChart>
      <c:dateAx>
        <c:axId val="784796864"/>
        <c:scaling>
          <c:orientation val="minMax"/>
        </c:scaling>
        <c:delete val="0"/>
        <c:axPos val="b"/>
        <c:numFmt formatCode="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789792"/>
        <c:crosses val="autoZero"/>
        <c:auto val="1"/>
        <c:lblOffset val="100"/>
        <c:baseTimeUnit val="months"/>
      </c:dateAx>
      <c:valAx>
        <c:axId val="78478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79686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Kind code growth -</a:t>
            </a:r>
          </a:p>
          <a:p>
            <a:pPr>
              <a:defRPr/>
            </a:pPr>
            <a:r>
              <a:rPr lang="en-US" dirty="0"/>
              <a:t>Month</a:t>
            </a:r>
            <a:r>
              <a:rPr lang="en-US" baseline="0" dirty="0"/>
              <a:t> over Same month, prior year</a:t>
            </a:r>
          </a:p>
          <a:p>
            <a:pPr>
              <a:defRPr/>
            </a:pPr>
            <a:r>
              <a:rPr lang="en-US" baseline="0" dirty="0"/>
              <a:t>4th to 6th  largest kind codes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Sheet3!$C$5</c:f>
              <c:strCache>
                <c:ptCount val="1"/>
                <c:pt idx="0">
                  <c:v>Lease or Rental of Commercial Real Property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Sheet3!$R$1:$AH$1</c:f>
              <c:numCache>
                <c:formatCode>mmm\-yy;@</c:formatCode>
                <c:ptCount val="17"/>
                <c:pt idx="0">
                  <c:v>43893</c:v>
                </c:pt>
                <c:pt idx="1">
                  <c:v>43925</c:v>
                </c:pt>
                <c:pt idx="2">
                  <c:v>43956</c:v>
                </c:pt>
                <c:pt idx="3">
                  <c:v>43988</c:v>
                </c:pt>
                <c:pt idx="4">
                  <c:v>44019</c:v>
                </c:pt>
                <c:pt idx="5">
                  <c:v>44051</c:v>
                </c:pt>
                <c:pt idx="6">
                  <c:v>44083</c:v>
                </c:pt>
                <c:pt idx="7">
                  <c:v>44114</c:v>
                </c:pt>
                <c:pt idx="8">
                  <c:v>44146</c:v>
                </c:pt>
                <c:pt idx="9">
                  <c:v>44177</c:v>
                </c:pt>
                <c:pt idx="10">
                  <c:v>44209</c:v>
                </c:pt>
                <c:pt idx="11">
                  <c:v>44241</c:v>
                </c:pt>
                <c:pt idx="12">
                  <c:v>44270</c:v>
                </c:pt>
                <c:pt idx="13">
                  <c:v>44302</c:v>
                </c:pt>
                <c:pt idx="14">
                  <c:v>44334</c:v>
                </c:pt>
                <c:pt idx="15">
                  <c:v>44366</c:v>
                </c:pt>
                <c:pt idx="16">
                  <c:v>44398</c:v>
                </c:pt>
              </c:numCache>
            </c:numRef>
          </c:cat>
          <c:val>
            <c:numRef>
              <c:f>Sheet3!$R$5:$AH$5</c:f>
              <c:numCache>
                <c:formatCode>0.0%</c:formatCode>
                <c:ptCount val="17"/>
                <c:pt idx="0">
                  <c:v>3.5763715648315264E-2</c:v>
                </c:pt>
                <c:pt idx="1">
                  <c:v>-7.0976679977914015E-2</c:v>
                </c:pt>
                <c:pt idx="2">
                  <c:v>-0.24570778121107384</c:v>
                </c:pt>
                <c:pt idx="3">
                  <c:v>-0.13580401970362543</c:v>
                </c:pt>
                <c:pt idx="4">
                  <c:v>-5.5957866569721126E-2</c:v>
                </c:pt>
                <c:pt idx="5">
                  <c:v>-6.0740093859211863E-2</c:v>
                </c:pt>
                <c:pt idx="6">
                  <c:v>-6.3589086843013121E-2</c:v>
                </c:pt>
                <c:pt idx="7">
                  <c:v>-1.1717277093355571E-2</c:v>
                </c:pt>
                <c:pt idx="8">
                  <c:v>-3.3904281197625896E-2</c:v>
                </c:pt>
                <c:pt idx="9">
                  <c:v>-9.8249153456516636E-3</c:v>
                </c:pt>
                <c:pt idx="10">
                  <c:v>-4.7072786568957525E-2</c:v>
                </c:pt>
                <c:pt idx="11">
                  <c:v>-2.7840704268249139E-2</c:v>
                </c:pt>
                <c:pt idx="12">
                  <c:v>1.108485463977571E-2</c:v>
                </c:pt>
                <c:pt idx="13">
                  <c:v>0.17526253482150311</c:v>
                </c:pt>
                <c:pt idx="14">
                  <c:v>0.38567065129936484</c:v>
                </c:pt>
                <c:pt idx="15">
                  <c:v>0.22293327386900419</c:v>
                </c:pt>
                <c:pt idx="16">
                  <c:v>0.17487301541876654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1-47D6-97A6-B639852F3843}"/>
            </c:ext>
          </c:extLst>
        </c:ser>
        <c:ser>
          <c:idx val="1"/>
          <c:order val="1"/>
          <c:tx>
            <c:strRef>
              <c:f>Sheet3!$C$6</c:f>
              <c:strCache>
                <c:ptCount val="1"/>
                <c:pt idx="0">
                  <c:v>Hotel/Motel Accommodations, Rooming Houses, Camps &amp; Other Lodging Places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477695708467049E-17"/>
                  <c:y val="-1.416342360378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31-47D6-97A6-B639852F3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Sheet3!$R$1:$AH$1</c:f>
              <c:numCache>
                <c:formatCode>mmm\-yy;@</c:formatCode>
                <c:ptCount val="17"/>
                <c:pt idx="0">
                  <c:v>43893</c:v>
                </c:pt>
                <c:pt idx="1">
                  <c:v>43925</c:v>
                </c:pt>
                <c:pt idx="2">
                  <c:v>43956</c:v>
                </c:pt>
                <c:pt idx="3">
                  <c:v>43988</c:v>
                </c:pt>
                <c:pt idx="4">
                  <c:v>44019</c:v>
                </c:pt>
                <c:pt idx="5">
                  <c:v>44051</c:v>
                </c:pt>
                <c:pt idx="6">
                  <c:v>44083</c:v>
                </c:pt>
                <c:pt idx="7">
                  <c:v>44114</c:v>
                </c:pt>
                <c:pt idx="8">
                  <c:v>44146</c:v>
                </c:pt>
                <c:pt idx="9">
                  <c:v>44177</c:v>
                </c:pt>
                <c:pt idx="10">
                  <c:v>44209</c:v>
                </c:pt>
                <c:pt idx="11">
                  <c:v>44241</c:v>
                </c:pt>
                <c:pt idx="12">
                  <c:v>44270</c:v>
                </c:pt>
                <c:pt idx="13">
                  <c:v>44302</c:v>
                </c:pt>
                <c:pt idx="14">
                  <c:v>44334</c:v>
                </c:pt>
                <c:pt idx="15">
                  <c:v>44366</c:v>
                </c:pt>
                <c:pt idx="16">
                  <c:v>44398</c:v>
                </c:pt>
              </c:numCache>
            </c:numRef>
          </c:cat>
          <c:val>
            <c:numRef>
              <c:f>Sheet3!$R$6:$AH$6</c:f>
              <c:numCache>
                <c:formatCode>0.0%</c:formatCode>
                <c:ptCount val="17"/>
                <c:pt idx="0">
                  <c:v>7.1637375543885939E-2</c:v>
                </c:pt>
                <c:pt idx="1">
                  <c:v>-0.54257654160106195</c:v>
                </c:pt>
                <c:pt idx="2">
                  <c:v>-0.8518692312309688</c:v>
                </c:pt>
                <c:pt idx="3">
                  <c:v>-0.73819048840699686</c:v>
                </c:pt>
                <c:pt idx="4">
                  <c:v>-0.48526245980255145</c:v>
                </c:pt>
                <c:pt idx="5">
                  <c:v>-0.41962827094543342</c:v>
                </c:pt>
                <c:pt idx="6">
                  <c:v>-0.36693621120657993</c:v>
                </c:pt>
                <c:pt idx="7">
                  <c:v>-0.27463671792653821</c:v>
                </c:pt>
                <c:pt idx="8">
                  <c:v>-0.39260073771056092</c:v>
                </c:pt>
                <c:pt idx="9">
                  <c:v>-0.44674239862258036</c:v>
                </c:pt>
                <c:pt idx="10">
                  <c:v>-0.48590780379054499</c:v>
                </c:pt>
                <c:pt idx="11">
                  <c:v>-0.41109785463046</c:v>
                </c:pt>
                <c:pt idx="12">
                  <c:v>-0.34740681573644083</c:v>
                </c:pt>
                <c:pt idx="13">
                  <c:v>0.94544880542287535</c:v>
                </c:pt>
                <c:pt idx="14">
                  <c:v>6.1852954040366157</c:v>
                </c:pt>
                <c:pt idx="15">
                  <c:v>3.501385452401883</c:v>
                </c:pt>
                <c:pt idx="16">
                  <c:v>1.4280863941857591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31-47D6-97A6-B639852F3843}"/>
            </c:ext>
          </c:extLst>
        </c:ser>
        <c:ser>
          <c:idx val="2"/>
          <c:order val="2"/>
          <c:tx>
            <c:strRef>
              <c:f>Sheet3!$C$7</c:f>
              <c:strCache>
                <c:ptCount val="1"/>
                <c:pt idx="0">
                  <c:v>Apparel &amp; Accessory Stores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4280154749343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31-47D6-97A6-B639852F3843}"/>
                </c:ext>
              </c:extLst>
            </c:dLbl>
            <c:dLbl>
              <c:idx val="2"/>
              <c:layout>
                <c:manualLayout>
                  <c:x val="1.3232799560249616E-2"/>
                  <c:y val="-4.4513617040462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31-47D6-97A6-B639852F3843}"/>
                </c:ext>
              </c:extLst>
            </c:dLbl>
            <c:dLbl>
              <c:idx val="3"/>
              <c:layout>
                <c:manualLayout>
                  <c:x val="2.2054665933749405E-2"/>
                  <c:y val="-5.0583655727798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31-47D6-97A6-B639852F3843}"/>
                </c:ext>
              </c:extLst>
            </c:dLbl>
            <c:dLbl>
              <c:idx val="4"/>
              <c:layout>
                <c:manualLayout>
                  <c:x val="1.4703110622499602E-2"/>
                  <c:y val="-6.070038687335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31-47D6-97A6-B639852F3843}"/>
                </c:ext>
              </c:extLst>
            </c:dLbl>
            <c:dLbl>
              <c:idx val="5"/>
              <c:layout>
                <c:manualLayout>
                  <c:x val="1.0292177435749722E-2"/>
                  <c:y val="-5.6653694415134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31-47D6-97A6-B639852F3843}"/>
                </c:ext>
              </c:extLst>
            </c:dLbl>
            <c:dLbl>
              <c:idx val="6"/>
              <c:layout>
                <c:manualLayout>
                  <c:x val="1.0292177435749722E-2"/>
                  <c:y val="-5.0583655727798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31-47D6-97A6-B639852F3843}"/>
                </c:ext>
              </c:extLst>
            </c:dLbl>
            <c:dLbl>
              <c:idx val="7"/>
              <c:layout>
                <c:manualLayout>
                  <c:x val="2.9406221244998665E-3"/>
                  <c:y val="-4.653696326957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31-47D6-97A6-B639852F3843}"/>
                </c:ext>
              </c:extLst>
            </c:dLbl>
            <c:dLbl>
              <c:idx val="8"/>
              <c:layout>
                <c:manualLayout>
                  <c:x val="1.0292177435749722E-2"/>
                  <c:y val="-5.463034818602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31-47D6-97A6-B639852F3843}"/>
                </c:ext>
              </c:extLst>
            </c:dLbl>
            <c:dLbl>
              <c:idx val="9"/>
              <c:layout>
                <c:manualLayout>
                  <c:x val="7.3515553112498012E-3"/>
                  <c:y val="-5.0583655727798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31-47D6-97A6-B639852F3843}"/>
                </c:ext>
              </c:extLst>
            </c:dLbl>
            <c:dLbl>
              <c:idx val="10"/>
              <c:layout>
                <c:manualLayout>
                  <c:x val="1.7643732746999524E-2"/>
                  <c:y val="-6.0700386873358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631-47D6-97A6-B639852F3843}"/>
                </c:ext>
              </c:extLst>
            </c:dLbl>
            <c:dLbl>
              <c:idx val="11"/>
              <c:layout>
                <c:manualLayout>
                  <c:x val="1.3232799560249642E-2"/>
                  <c:y val="-5.2607001956910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31-47D6-97A6-B639852F3843}"/>
                </c:ext>
              </c:extLst>
            </c:dLbl>
            <c:dLbl>
              <c:idx val="12"/>
              <c:layout>
                <c:manualLayout>
                  <c:x val="2.2054665933749405E-2"/>
                  <c:y val="-2.8326847207567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31-47D6-97A6-B639852F3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Sheet3!$R$1:$AH$1</c:f>
              <c:numCache>
                <c:formatCode>mmm\-yy;@</c:formatCode>
                <c:ptCount val="17"/>
                <c:pt idx="0">
                  <c:v>43893</c:v>
                </c:pt>
                <c:pt idx="1">
                  <c:v>43925</c:v>
                </c:pt>
                <c:pt idx="2">
                  <c:v>43956</c:v>
                </c:pt>
                <c:pt idx="3">
                  <c:v>43988</c:v>
                </c:pt>
                <c:pt idx="4">
                  <c:v>44019</c:v>
                </c:pt>
                <c:pt idx="5">
                  <c:v>44051</c:v>
                </c:pt>
                <c:pt idx="6">
                  <c:v>44083</c:v>
                </c:pt>
                <c:pt idx="7">
                  <c:v>44114</c:v>
                </c:pt>
                <c:pt idx="8">
                  <c:v>44146</c:v>
                </c:pt>
                <c:pt idx="9">
                  <c:v>44177</c:v>
                </c:pt>
                <c:pt idx="10">
                  <c:v>44209</c:v>
                </c:pt>
                <c:pt idx="11">
                  <c:v>44241</c:v>
                </c:pt>
                <c:pt idx="12">
                  <c:v>44270</c:v>
                </c:pt>
                <c:pt idx="13">
                  <c:v>44302</c:v>
                </c:pt>
                <c:pt idx="14">
                  <c:v>44334</c:v>
                </c:pt>
                <c:pt idx="15">
                  <c:v>44366</c:v>
                </c:pt>
                <c:pt idx="16">
                  <c:v>44398</c:v>
                </c:pt>
              </c:numCache>
            </c:numRef>
          </c:cat>
          <c:val>
            <c:numRef>
              <c:f>Sheet3!$R$7:$AH$7</c:f>
              <c:numCache>
                <c:formatCode>0.0%</c:formatCode>
                <c:ptCount val="17"/>
                <c:pt idx="0">
                  <c:v>-4.9012839962484511E-3</c:v>
                </c:pt>
                <c:pt idx="1">
                  <c:v>-0.71626349985547577</c:v>
                </c:pt>
                <c:pt idx="2">
                  <c:v>-0.79453838923741482</c:v>
                </c:pt>
                <c:pt idx="3">
                  <c:v>-0.38824370814115461</c:v>
                </c:pt>
                <c:pt idx="4">
                  <c:v>-0.19692535972862157</c:v>
                </c:pt>
                <c:pt idx="5">
                  <c:v>-0.24617028061622082</c:v>
                </c:pt>
                <c:pt idx="6">
                  <c:v>-0.17526757534796333</c:v>
                </c:pt>
                <c:pt idx="7">
                  <c:v>-6.9236282473094657E-2</c:v>
                </c:pt>
                <c:pt idx="8">
                  <c:v>-0.10845566120902572</c:v>
                </c:pt>
                <c:pt idx="9">
                  <c:v>-0.12918974446400744</c:v>
                </c:pt>
                <c:pt idx="10">
                  <c:v>-0.11346361683124639</c:v>
                </c:pt>
                <c:pt idx="11">
                  <c:v>-0.11959349027929878</c:v>
                </c:pt>
                <c:pt idx="12">
                  <c:v>-0.13043108633498013</c:v>
                </c:pt>
                <c:pt idx="13">
                  <c:v>2.9125156811850714</c:v>
                </c:pt>
                <c:pt idx="14">
                  <c:v>4.5779325214286475</c:v>
                </c:pt>
                <c:pt idx="15">
                  <c:v>1.0389914463215422</c:v>
                </c:pt>
                <c:pt idx="16">
                  <c:v>0.5704706867421796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631-47D6-97A6-B639852F3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2058543"/>
        <c:axId val="1302056463"/>
      </c:barChart>
      <c:dateAx>
        <c:axId val="1302058543"/>
        <c:scaling>
          <c:orientation val="minMax"/>
        </c:scaling>
        <c:delete val="0"/>
        <c:axPos val="b"/>
        <c:numFmt formatCode="mmm\-yy;@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056463"/>
        <c:crosses val="autoZero"/>
        <c:auto val="1"/>
        <c:lblOffset val="100"/>
        <c:baseTimeUnit val="months"/>
      </c:dateAx>
      <c:valAx>
        <c:axId val="1302056463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058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4th to 6th Largest</a:t>
            </a:r>
            <a:r>
              <a:rPr lang="en-US" baseline="0" dirty="0"/>
              <a:t> </a:t>
            </a:r>
            <a:r>
              <a:rPr lang="en-US" dirty="0"/>
              <a:t>Kind Codes</a:t>
            </a:r>
          </a:p>
          <a:p>
            <a:pPr>
              <a:defRPr/>
            </a:pPr>
            <a:r>
              <a:rPr lang="en-US" dirty="0"/>
              <a:t>Collections</a:t>
            </a:r>
            <a:r>
              <a:rPr lang="en-US" baseline="0" dirty="0"/>
              <a:t> Data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'KinCode Data'!$C$5</c:f>
              <c:strCache>
                <c:ptCount val="1"/>
                <c:pt idx="0">
                  <c:v>Lease or Rental of Commercial Real Property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'KinCode Data'!$P$1:$AT$1</c:f>
              <c:numCache>
                <c:formatCode>mmm\-yy;@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43863</c:v>
                </c:pt>
                <c:pt idx="14">
                  <c:v>43893</c:v>
                </c:pt>
                <c:pt idx="15">
                  <c:v>43925</c:v>
                </c:pt>
                <c:pt idx="16">
                  <c:v>43956</c:v>
                </c:pt>
                <c:pt idx="17">
                  <c:v>43988</c:v>
                </c:pt>
                <c:pt idx="18">
                  <c:v>44019</c:v>
                </c:pt>
                <c:pt idx="19">
                  <c:v>44051</c:v>
                </c:pt>
                <c:pt idx="20">
                  <c:v>44083</c:v>
                </c:pt>
                <c:pt idx="21">
                  <c:v>44114</c:v>
                </c:pt>
                <c:pt idx="22">
                  <c:v>44146</c:v>
                </c:pt>
                <c:pt idx="23">
                  <c:v>44177</c:v>
                </c:pt>
                <c:pt idx="24">
                  <c:v>44209</c:v>
                </c:pt>
                <c:pt idx="25">
                  <c:v>44241</c:v>
                </c:pt>
                <c:pt idx="26">
                  <c:v>44270</c:v>
                </c:pt>
                <c:pt idx="27">
                  <c:v>44302</c:v>
                </c:pt>
                <c:pt idx="28">
                  <c:v>44333</c:v>
                </c:pt>
                <c:pt idx="29">
                  <c:v>44365</c:v>
                </c:pt>
                <c:pt idx="30">
                  <c:v>44396</c:v>
                </c:pt>
              </c:numCache>
            </c:numRef>
          </c:cat>
          <c:val>
            <c:numRef>
              <c:f>'KinCode Data'!$P$5:$AT$5</c:f>
              <c:numCache>
                <c:formatCode>#,##0</c:formatCode>
                <c:ptCount val="31"/>
                <c:pt idx="0">
                  <c:v>169978653.84999996</c:v>
                </c:pt>
                <c:pt idx="1">
                  <c:v>161493564.25999999</c:v>
                </c:pt>
                <c:pt idx="2">
                  <c:v>161136714.00000009</c:v>
                </c:pt>
                <c:pt idx="3">
                  <c:v>167238034.15000001</c:v>
                </c:pt>
                <c:pt idx="4">
                  <c:v>166853256.49000013</c:v>
                </c:pt>
                <c:pt idx="5">
                  <c:v>163364048.48999998</c:v>
                </c:pt>
                <c:pt idx="6">
                  <c:v>161711889.93999997</c:v>
                </c:pt>
                <c:pt idx="7">
                  <c:v>165089843.50999999</c:v>
                </c:pt>
                <c:pt idx="8">
                  <c:v>164016644.32999995</c:v>
                </c:pt>
                <c:pt idx="9">
                  <c:v>159522293.02999997</c:v>
                </c:pt>
                <c:pt idx="10">
                  <c:v>164968436.79999998</c:v>
                </c:pt>
                <c:pt idx="11">
                  <c:v>167008621.67999998</c:v>
                </c:pt>
                <c:pt idx="12" formatCode="_(* #,##0_);_(* \(#,##0\);_(* &quot;-&quot;??_);_(@_)">
                  <c:v>182366343.81999999</c:v>
                </c:pt>
                <c:pt idx="13" formatCode="_(* #,##0_);_(* \(#,##0\);_(* &quot;-&quot;??_);_(@_)">
                  <c:v>170794007.72999999</c:v>
                </c:pt>
                <c:pt idx="14" formatCode="_(* #,##0_);_(* \(#,##0\);_(* &quot;-&quot;??_);_(@_)">
                  <c:v>166899561.62</c:v>
                </c:pt>
                <c:pt idx="15" formatCode="_(* #,##0_);_(* \(#,##0\);_(* &quot;-&quot;??_);_(@_)">
                  <c:v>155368033.72</c:v>
                </c:pt>
                <c:pt idx="16" formatCode="_(* #,##0_);_(* \(#,##0\);_(* &quot;-&quot;??_);_(@_)">
                  <c:v>125856113.05</c:v>
                </c:pt>
                <c:pt idx="17" formatCode="_(* #,##0_);_(* \(#,##0\);_(* &quot;-&quot;??_);_(@_)">
                  <c:v>141178554.03</c:v>
                </c:pt>
                <c:pt idx="18" formatCode="_(* #,##0_);_(* \(#,##0\);_(* &quot;-&quot;??_);_(@_)">
                  <c:v>152662837.58000001</c:v>
                </c:pt>
                <c:pt idx="19" formatCode="_(* #,##0_);_(* \(#,##0\);_(* &quot;-&quot;??_);_(@_)">
                  <c:v>155062270.91999999</c:v>
                </c:pt>
                <c:pt idx="20" formatCode="_(* #,##0_);_(* \(#,##0\);_(* &quot;-&quot;??_);_(@_)">
                  <c:v>153586975.69</c:v>
                </c:pt>
                <c:pt idx="21" formatCode="_(* #,##0_);_(* \(#,##0\);_(* &quot;-&quot;??_);_(@_)">
                  <c:v>157653126.12</c:v>
                </c:pt>
                <c:pt idx="22" formatCode="_(* #,##0_);_(* \(#,##0\);_(* &quot;-&quot;??_);_(@_)">
                  <c:v>159375300.53</c:v>
                </c:pt>
                <c:pt idx="23" formatCode="_(* #,##0_);_(* \(#,##0\);_(* &quot;-&quot;??_);_(@_)">
                  <c:v>165367776.11000001</c:v>
                </c:pt>
                <c:pt idx="24" formatCode="_(* #,##0_);_(* \(#,##0\);_(* &quot;-&quot;??_);_(@_)">
                  <c:v>173781851.84</c:v>
                </c:pt>
                <c:pt idx="25" formatCode="_(* #,##0_);_(* \(#,##0\);_(* &quot;-&quot;??_);_(@_)">
                  <c:v>166038982.27000001</c:v>
                </c:pt>
                <c:pt idx="26" formatCode="_(* #,##0_);_(* \(#,##0\);_(* &quot;-&quot;??_);_(@_)">
                  <c:v>168749619</c:v>
                </c:pt>
                <c:pt idx="27" formatCode="_(* #,##0_);_(* \(#,##0\);_(* &quot;-&quot;??_);_(@_)">
                  <c:v>182598229.13999999</c:v>
                </c:pt>
                <c:pt idx="28" formatCode="_(* #,##0_);_(* \(#,##0\);_(* &quot;-&quot;??_);_(@_)">
                  <c:v>174395122.13999999</c:v>
                </c:pt>
                <c:pt idx="29" formatCode="_(* #,##0_);_(* \(#,##0\);_(* &quot;-&quot;??_);_(@_)">
                  <c:v>172651951.28</c:v>
                </c:pt>
                <c:pt idx="30" formatCode="_(* #,##0_);_(* \(#,##0\);_(* &quot;-&quot;??_);_(@_)">
                  <c:v>179359448.33000001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73-49AB-81AC-71793F6AAD32}"/>
            </c:ext>
          </c:extLst>
        </c:ser>
        <c:ser>
          <c:idx val="1"/>
          <c:order val="1"/>
          <c:tx>
            <c:strRef>
              <c:f>'KinCode Data'!$C$6</c:f>
              <c:strCache>
                <c:ptCount val="1"/>
                <c:pt idx="0">
                  <c:v>Hotel/Motel Accommodations, Rooming Houses, Camps &amp; Other Lodging Places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'KinCode Data'!$P$1:$AT$1</c:f>
              <c:numCache>
                <c:formatCode>mmm\-yy;@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43863</c:v>
                </c:pt>
                <c:pt idx="14">
                  <c:v>43893</c:v>
                </c:pt>
                <c:pt idx="15">
                  <c:v>43925</c:v>
                </c:pt>
                <c:pt idx="16">
                  <c:v>43956</c:v>
                </c:pt>
                <c:pt idx="17">
                  <c:v>43988</c:v>
                </c:pt>
                <c:pt idx="18">
                  <c:v>44019</c:v>
                </c:pt>
                <c:pt idx="19">
                  <c:v>44051</c:v>
                </c:pt>
                <c:pt idx="20">
                  <c:v>44083</c:v>
                </c:pt>
                <c:pt idx="21">
                  <c:v>44114</c:v>
                </c:pt>
                <c:pt idx="22">
                  <c:v>44146</c:v>
                </c:pt>
                <c:pt idx="23">
                  <c:v>44177</c:v>
                </c:pt>
                <c:pt idx="24">
                  <c:v>44209</c:v>
                </c:pt>
                <c:pt idx="25">
                  <c:v>44241</c:v>
                </c:pt>
                <c:pt idx="26">
                  <c:v>44270</c:v>
                </c:pt>
                <c:pt idx="27">
                  <c:v>44302</c:v>
                </c:pt>
                <c:pt idx="28">
                  <c:v>44333</c:v>
                </c:pt>
                <c:pt idx="29">
                  <c:v>44365</c:v>
                </c:pt>
                <c:pt idx="30">
                  <c:v>44396</c:v>
                </c:pt>
              </c:numCache>
            </c:numRef>
          </c:cat>
          <c:val>
            <c:numRef>
              <c:f>'KinCode Data'!$P$6:$AT$6</c:f>
              <c:numCache>
                <c:formatCode>#,##0</c:formatCode>
                <c:ptCount val="31"/>
                <c:pt idx="0">
                  <c:v>146117310.03000003</c:v>
                </c:pt>
                <c:pt idx="1">
                  <c:v>154615244.89000005</c:v>
                </c:pt>
                <c:pt idx="2">
                  <c:v>174475721.02000001</c:v>
                </c:pt>
                <c:pt idx="3">
                  <c:v>206858165.75999999</c:v>
                </c:pt>
                <c:pt idx="4">
                  <c:v>161228450.77000001</c:v>
                </c:pt>
                <c:pt idx="5">
                  <c:v>144511490.50999996</c:v>
                </c:pt>
                <c:pt idx="6">
                  <c:v>149331959.10000002</c:v>
                </c:pt>
                <c:pt idx="7">
                  <c:v>146044274.81000003</c:v>
                </c:pt>
                <c:pt idx="8">
                  <c:v>117978216.18000004</c:v>
                </c:pt>
                <c:pt idx="9">
                  <c:v>101402976.34000002</c:v>
                </c:pt>
                <c:pt idx="10">
                  <c:v>126935723.75999996</c:v>
                </c:pt>
                <c:pt idx="11">
                  <c:v>133729406.70999999</c:v>
                </c:pt>
                <c:pt idx="12" formatCode="_(* #,##0_);_(* \(#,##0\);_(* &quot;-&quot;??_);_(@_)">
                  <c:v>158910156.13999999</c:v>
                </c:pt>
                <c:pt idx="13" formatCode="_(* #,##0_);_(* \(#,##0\);_(* &quot;-&quot;??_);_(@_)">
                  <c:v>175535720.99000001</c:v>
                </c:pt>
                <c:pt idx="14" formatCode="_(* #,##0_);_(* \(#,##0\);_(* &quot;-&quot;??_);_(@_)">
                  <c:v>186974703.77000001</c:v>
                </c:pt>
                <c:pt idx="15" formatCode="_(* #,##0_);_(* \(#,##0\);_(* &quot;-&quot;??_);_(@_)">
                  <c:v>94621777.579999998</c:v>
                </c:pt>
                <c:pt idx="16" formatCode="_(* #,##0_);_(* \(#,##0\);_(* &quot;-&quot;??_);_(@_)">
                  <c:v>23882894.359999999</c:v>
                </c:pt>
                <c:pt idx="17" formatCode="_(* #,##0_);_(* \(#,##0\);_(* &quot;-&quot;??_);_(@_)">
                  <c:v>37834482.75</c:v>
                </c:pt>
                <c:pt idx="18" formatCode="_(* #,##0_);_(* \(#,##0\);_(* &quot;-&quot;??_);_(@_)">
                  <c:v>76866765.299999997</c:v>
                </c:pt>
                <c:pt idx="19" formatCode="_(* #,##0_);_(* \(#,##0\);_(* &quot;-&quot;??_);_(@_)">
                  <c:v>84759968.290000007</c:v>
                </c:pt>
                <c:pt idx="20" formatCode="_(* #,##0_);_(* \(#,##0\);_(* &quot;-&quot;??_);_(@_)">
                  <c:v>74687736.530000001</c:v>
                </c:pt>
                <c:pt idx="21" formatCode="_(* #,##0_);_(* \(#,##0\);_(* &quot;-&quot;??_);_(@_)">
                  <c:v>73553995.730000004</c:v>
                </c:pt>
                <c:pt idx="22" formatCode="_(* #,##0_);_(* \(#,##0\);_(* &quot;-&quot;??_);_(@_)">
                  <c:v>77100664.969999999</c:v>
                </c:pt>
                <c:pt idx="23" formatCode="_(* #,##0_);_(* \(#,##0\);_(* &quot;-&quot;??_);_(@_)">
                  <c:v>73986810.790000007</c:v>
                </c:pt>
                <c:pt idx="24" formatCode="_(* #,##0_);_(* \(#,##0\);_(* &quot;-&quot;??_);_(@_)">
                  <c:v>81694471.170000002</c:v>
                </c:pt>
                <c:pt idx="25" formatCode="_(* #,##0_);_(* \(#,##0\);_(* &quot;-&quot;??_);_(@_)">
                  <c:v>103373362.68000001</c:v>
                </c:pt>
                <c:pt idx="26" formatCode="_(* #,##0_);_(* \(#,##0\);_(* &quot;-&quot;??_);_(@_)">
                  <c:v>122018417.31</c:v>
                </c:pt>
                <c:pt idx="27" formatCode="_(* #,##0_);_(* \(#,##0\);_(* &quot;-&quot;??_);_(@_)">
                  <c:v>184081824.16</c:v>
                </c:pt>
                <c:pt idx="28" formatCode="_(* #,##0_);_(* \(#,##0\);_(* &quot;-&quot;??_);_(@_)">
                  <c:v>171605651.08000001</c:v>
                </c:pt>
                <c:pt idx="29" formatCode="_(* #,##0_);_(* \(#,##0\);_(* &quot;-&quot;??_);_(@_)">
                  <c:v>170307590.25</c:v>
                </c:pt>
                <c:pt idx="30" formatCode="_(* #,##0_);_(* \(#,##0\);_(* &quot;-&quot;??_);_(@_)">
                  <c:v>186639146.99000001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73-49AB-81AC-71793F6AAD32}"/>
            </c:ext>
          </c:extLst>
        </c:ser>
        <c:ser>
          <c:idx val="2"/>
          <c:order val="2"/>
          <c:tx>
            <c:strRef>
              <c:f>'KinCode Data'!$C$7</c:f>
              <c:strCache>
                <c:ptCount val="1"/>
                <c:pt idx="0">
                  <c:v>Apparel &amp; Accessory Stores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'KinCode Data'!$P$1:$AT$1</c:f>
              <c:numCache>
                <c:formatCode>mmm\-yy;@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43863</c:v>
                </c:pt>
                <c:pt idx="14">
                  <c:v>43893</c:v>
                </c:pt>
                <c:pt idx="15">
                  <c:v>43925</c:v>
                </c:pt>
                <c:pt idx="16">
                  <c:v>43956</c:v>
                </c:pt>
                <c:pt idx="17">
                  <c:v>43988</c:v>
                </c:pt>
                <c:pt idx="18">
                  <c:v>44019</c:v>
                </c:pt>
                <c:pt idx="19">
                  <c:v>44051</c:v>
                </c:pt>
                <c:pt idx="20">
                  <c:v>44083</c:v>
                </c:pt>
                <c:pt idx="21">
                  <c:v>44114</c:v>
                </c:pt>
                <c:pt idx="22">
                  <c:v>44146</c:v>
                </c:pt>
                <c:pt idx="23">
                  <c:v>44177</c:v>
                </c:pt>
                <c:pt idx="24">
                  <c:v>44209</c:v>
                </c:pt>
                <c:pt idx="25">
                  <c:v>44241</c:v>
                </c:pt>
                <c:pt idx="26">
                  <c:v>44270</c:v>
                </c:pt>
                <c:pt idx="27">
                  <c:v>44302</c:v>
                </c:pt>
                <c:pt idx="28">
                  <c:v>44333</c:v>
                </c:pt>
                <c:pt idx="29">
                  <c:v>44365</c:v>
                </c:pt>
                <c:pt idx="30">
                  <c:v>44396</c:v>
                </c:pt>
              </c:numCache>
            </c:numRef>
          </c:cat>
          <c:val>
            <c:numRef>
              <c:f>'KinCode Data'!$P$7:$AT$7</c:f>
              <c:numCache>
                <c:formatCode>#,##0</c:formatCode>
                <c:ptCount val="31"/>
                <c:pt idx="0">
                  <c:v>127622997.47</c:v>
                </c:pt>
                <c:pt idx="1">
                  <c:v>68670738.61999999</c:v>
                </c:pt>
                <c:pt idx="2">
                  <c:v>77437642.930000007</c:v>
                </c:pt>
                <c:pt idx="3">
                  <c:v>98670172.980000019</c:v>
                </c:pt>
                <c:pt idx="4">
                  <c:v>83128661.439999998</c:v>
                </c:pt>
                <c:pt idx="5">
                  <c:v>78665547.360000014</c:v>
                </c:pt>
                <c:pt idx="6">
                  <c:v>85222515.440000013</c:v>
                </c:pt>
                <c:pt idx="7">
                  <c:v>75916166.659999982</c:v>
                </c:pt>
                <c:pt idx="8">
                  <c:v>66141894.74000001</c:v>
                </c:pt>
                <c:pt idx="9">
                  <c:v>72630149.689999983</c:v>
                </c:pt>
                <c:pt idx="10">
                  <c:v>72353069.840000018</c:v>
                </c:pt>
                <c:pt idx="11">
                  <c:v>92851845.939999983</c:v>
                </c:pt>
                <c:pt idx="12" formatCode="_(* #,##0_);_(* \(#,##0\);_(* &quot;-&quot;??_);_(@_)">
                  <c:v>131803704.55</c:v>
                </c:pt>
                <c:pt idx="13" formatCode="_(* #,##0_);_(* \(#,##0\);_(* &quot;-&quot;??_);_(@_)">
                  <c:v>69888970.799999997</c:v>
                </c:pt>
                <c:pt idx="14" formatCode="_(* #,##0_);_(* \(#,##0\);_(* &quot;-&quot;??_);_(@_)">
                  <c:v>77058099.049999997</c:v>
                </c:pt>
                <c:pt idx="15" formatCode="_(* #,##0_);_(* \(#,##0\);_(* &quot;-&quot;??_);_(@_)">
                  <c:v>27996329.550000001</c:v>
                </c:pt>
                <c:pt idx="16" formatCode="_(* #,##0_);_(* \(#,##0\);_(* &quot;-&quot;??_);_(@_)">
                  <c:v>17079748.68</c:v>
                </c:pt>
                <c:pt idx="17" formatCode="_(* #,##0_);_(* \(#,##0\);_(* &quot;-&quot;??_);_(@_)">
                  <c:v>48124143.549999997</c:v>
                </c:pt>
                <c:pt idx="18" formatCode="_(* #,##0_);_(* \(#,##0\);_(* &quot;-&quot;??_);_(@_)">
                  <c:v>68440040.930000007</c:v>
                </c:pt>
                <c:pt idx="19" formatCode="_(* #,##0_);_(* \(#,##0\);_(* &quot;-&quot;??_);_(@_)">
                  <c:v>57227862.609999999</c:v>
                </c:pt>
                <c:pt idx="20" formatCode="_(* #,##0_);_(* \(#,##0\);_(* &quot;-&quot;??_);_(@_)">
                  <c:v>54549365.219999999</c:v>
                </c:pt>
                <c:pt idx="21" formatCode="_(* #,##0_);_(* \(#,##0\);_(* &quot;-&quot;??_);_(@_)">
                  <c:v>67601508.129999995</c:v>
                </c:pt>
                <c:pt idx="22" formatCode="_(* #,##0_);_(* \(#,##0\);_(* &quot;-&quot;??_);_(@_)">
                  <c:v>64505969.810000002</c:v>
                </c:pt>
                <c:pt idx="23" formatCode="_(* #,##0_);_(* \(#,##0\);_(* &quot;-&quot;??_);_(@_)">
                  <c:v>80856339.689999998</c:v>
                </c:pt>
                <c:pt idx="24" formatCode="_(* #,##0_);_(* \(#,##0\);_(* &quot;-&quot;??_);_(@_)">
                  <c:v>116848779.52</c:v>
                </c:pt>
                <c:pt idx="25" formatCode="_(* #,##0_);_(* \(#,##0\);_(* &quot;-&quot;??_);_(@_)">
                  <c:v>61530704.850000001</c:v>
                </c:pt>
                <c:pt idx="26" formatCode="_(* #,##0_);_(* \(#,##0\);_(* &quot;-&quot;??_);_(@_)">
                  <c:v>67007327.479999997</c:v>
                </c:pt>
                <c:pt idx="27" formatCode="_(* #,##0_);_(* \(#,##0\);_(* &quot;-&quot;??_);_(@_)">
                  <c:v>109536078.38</c:v>
                </c:pt>
                <c:pt idx="28" formatCode="_(* #,##0_);_(* \(#,##0\);_(* &quot;-&quot;??_);_(@_)">
                  <c:v>95269685.620000005</c:v>
                </c:pt>
                <c:pt idx="29" formatCode="_(* #,##0_);_(* \(#,##0\);_(* &quot;-&quot;??_);_(@_)">
                  <c:v>98124717.060000002</c:v>
                </c:pt>
                <c:pt idx="30" formatCode="_(* #,##0_);_(* \(#,##0\);_(* &quot;-&quot;??_);_(@_)">
                  <c:v>107483078.08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73-49AB-81AC-71793F6AA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4796864"/>
        <c:axId val="784789792"/>
      </c:lineChart>
      <c:dateAx>
        <c:axId val="784796864"/>
        <c:scaling>
          <c:orientation val="minMax"/>
        </c:scaling>
        <c:delete val="0"/>
        <c:axPos val="b"/>
        <c:numFmt formatCode="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789792"/>
        <c:crosses val="autoZero"/>
        <c:auto val="1"/>
        <c:lblOffset val="100"/>
        <c:baseTimeUnit val="months"/>
      </c:dateAx>
      <c:valAx>
        <c:axId val="78478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79686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Kind code growth -</a:t>
            </a:r>
          </a:p>
          <a:p>
            <a:pPr>
              <a:defRPr/>
            </a:pPr>
            <a:r>
              <a:rPr lang="en-US" dirty="0"/>
              <a:t>Month</a:t>
            </a:r>
            <a:r>
              <a:rPr lang="en-US" baseline="0" dirty="0"/>
              <a:t> over Same month, prior year</a:t>
            </a:r>
          </a:p>
          <a:p>
            <a:pPr>
              <a:defRPr/>
            </a:pPr>
            <a:r>
              <a:rPr lang="en-US" baseline="0" dirty="0"/>
              <a:t>7th to 9th  largest kind codes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Sheet3!$C$8</c:f>
              <c:strCache>
                <c:ptCount val="1"/>
                <c:pt idx="0">
                  <c:v>Food &amp; Beverage Stores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Sheet3!$R$1:$AH$1</c:f>
              <c:numCache>
                <c:formatCode>mmm\-yy;@</c:formatCode>
                <c:ptCount val="17"/>
                <c:pt idx="0">
                  <c:v>43893</c:v>
                </c:pt>
                <c:pt idx="1">
                  <c:v>43925</c:v>
                </c:pt>
                <c:pt idx="2">
                  <c:v>43956</c:v>
                </c:pt>
                <c:pt idx="3">
                  <c:v>43988</c:v>
                </c:pt>
                <c:pt idx="4">
                  <c:v>44019</c:v>
                </c:pt>
                <c:pt idx="5">
                  <c:v>44051</c:v>
                </c:pt>
                <c:pt idx="6">
                  <c:v>44083</c:v>
                </c:pt>
                <c:pt idx="7">
                  <c:v>44114</c:v>
                </c:pt>
                <c:pt idx="8">
                  <c:v>44146</c:v>
                </c:pt>
                <c:pt idx="9">
                  <c:v>44177</c:v>
                </c:pt>
                <c:pt idx="10">
                  <c:v>44209</c:v>
                </c:pt>
                <c:pt idx="11">
                  <c:v>44241</c:v>
                </c:pt>
                <c:pt idx="12">
                  <c:v>44270</c:v>
                </c:pt>
                <c:pt idx="13">
                  <c:v>44302</c:v>
                </c:pt>
                <c:pt idx="14">
                  <c:v>44334</c:v>
                </c:pt>
                <c:pt idx="15">
                  <c:v>44366</c:v>
                </c:pt>
                <c:pt idx="16">
                  <c:v>44398</c:v>
                </c:pt>
              </c:numCache>
            </c:numRef>
          </c:cat>
          <c:val>
            <c:numRef>
              <c:f>Sheet3!$R$8:$AH$8</c:f>
              <c:numCache>
                <c:formatCode>0.0%</c:formatCode>
                <c:ptCount val="17"/>
                <c:pt idx="0">
                  <c:v>4.1173741592173796E-2</c:v>
                </c:pt>
                <c:pt idx="1">
                  <c:v>9.3461903919825229E-2</c:v>
                </c:pt>
                <c:pt idx="2">
                  <c:v>4.7981312357623374E-3</c:v>
                </c:pt>
                <c:pt idx="3">
                  <c:v>0.13458233207971459</c:v>
                </c:pt>
                <c:pt idx="4">
                  <c:v>4.0108191247620661E-2</c:v>
                </c:pt>
                <c:pt idx="5">
                  <c:v>0.10421208391623149</c:v>
                </c:pt>
                <c:pt idx="6">
                  <c:v>3.1336738819730758E-2</c:v>
                </c:pt>
                <c:pt idx="7">
                  <c:v>0.13718662488819788</c:v>
                </c:pt>
                <c:pt idx="8">
                  <c:v>7.1154604338639516E-2</c:v>
                </c:pt>
                <c:pt idx="9">
                  <c:v>7.3230059965796679E-2</c:v>
                </c:pt>
                <c:pt idx="10">
                  <c:v>0.13029579403099945</c:v>
                </c:pt>
                <c:pt idx="11">
                  <c:v>5.4423947750264379E-2</c:v>
                </c:pt>
                <c:pt idx="12">
                  <c:v>5.1605669351264316E-2</c:v>
                </c:pt>
                <c:pt idx="13">
                  <c:v>4.6005252707085553E-2</c:v>
                </c:pt>
                <c:pt idx="14">
                  <c:v>0.18867754241661649</c:v>
                </c:pt>
                <c:pt idx="15">
                  <c:v>5.5432268215886094E-2</c:v>
                </c:pt>
                <c:pt idx="16">
                  <c:v>9.075831532628631E-2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9-4D37-82C5-24AAB5FE2BA1}"/>
            </c:ext>
          </c:extLst>
        </c:ser>
        <c:ser>
          <c:idx val="1"/>
          <c:order val="1"/>
          <c:tx>
            <c:strRef>
              <c:f>Sheet3!$C$9</c:f>
              <c:strCache>
                <c:ptCount val="1"/>
                <c:pt idx="0">
                  <c:v>Lumber and Other Building Materials Dealers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2488497999683E-2"/>
                  <c:y val="-4.2490270811350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99-4D37-82C5-24AAB5FE2BA1}"/>
                </c:ext>
              </c:extLst>
            </c:dLbl>
            <c:dLbl>
              <c:idx val="1"/>
              <c:layout>
                <c:manualLayout>
                  <c:x val="1.4705882352941176E-3"/>
                  <c:y val="-5.0607287449392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99-4D37-82C5-24AAB5FE2BA1}"/>
                </c:ext>
              </c:extLst>
            </c:dLbl>
            <c:dLbl>
              <c:idx val="2"/>
              <c:layout>
                <c:manualLayout>
                  <c:x val="-2.6955391416934097E-17"/>
                  <c:y val="-3.844357835312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99-4D37-82C5-24AAB5FE2BA1}"/>
                </c:ext>
              </c:extLst>
            </c:dLbl>
            <c:dLbl>
              <c:idx val="3"/>
              <c:layout>
                <c:manualLayout>
                  <c:x val="-5.3920945728084675E-17"/>
                  <c:y val="-5.465587044534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99-4D37-82C5-24AAB5FE2BA1}"/>
                </c:ext>
              </c:extLst>
            </c:dLbl>
            <c:dLbl>
              <c:idx val="5"/>
              <c:layout>
                <c:manualLayout>
                  <c:x val="2.9411764705882353E-3"/>
                  <c:y val="-6.0728744939271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99-4D37-82C5-24AAB5FE2BA1}"/>
                </c:ext>
              </c:extLst>
            </c:dLbl>
            <c:dLbl>
              <c:idx val="7"/>
              <c:layout>
                <c:manualLayout>
                  <c:x val="0"/>
                  <c:y val="-2.4280154749343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99-4D37-82C5-24AAB5FE2BA1}"/>
                </c:ext>
              </c:extLst>
            </c:dLbl>
            <c:dLbl>
              <c:idx val="8"/>
              <c:layout>
                <c:manualLayout>
                  <c:x val="0"/>
                  <c:y val="-5.260700195691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99-4D37-82C5-24AAB5FE2BA1}"/>
                </c:ext>
              </c:extLst>
            </c:dLbl>
            <c:dLbl>
              <c:idx val="9"/>
              <c:layout>
                <c:manualLayout>
                  <c:x val="0"/>
                  <c:y val="-5.6653694415134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99-4D37-82C5-24AAB5FE2BA1}"/>
                </c:ext>
              </c:extLst>
            </c:dLbl>
            <c:dLbl>
              <c:idx val="10"/>
              <c:layout>
                <c:manualLayout>
                  <c:x val="0"/>
                  <c:y val="-3.8443578353126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99-4D37-82C5-24AAB5FE2BA1}"/>
                </c:ext>
              </c:extLst>
            </c:dLbl>
            <c:dLbl>
              <c:idx val="11"/>
              <c:layout>
                <c:manualLayout>
                  <c:x val="-1.0782156566773639E-16"/>
                  <c:y val="-3.4396885894902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99-4D37-82C5-24AAB5FE2BA1}"/>
                </c:ext>
              </c:extLst>
            </c:dLbl>
            <c:dLbl>
              <c:idx val="12"/>
              <c:layout>
                <c:manualLayout>
                  <c:x val="2.9406221244999207E-3"/>
                  <c:y val="-3.43968858949029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734837388227419E-2"/>
                      <c:h val="2.62732304443188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399-4D37-82C5-24AAB5FE2BA1}"/>
                </c:ext>
              </c:extLst>
            </c:dLbl>
            <c:dLbl>
              <c:idx val="14"/>
              <c:layout>
                <c:manualLayout>
                  <c:x val="-1.0782156566773639E-16"/>
                  <c:y val="-3.4396885894902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99-4D37-82C5-24AAB5FE2BA1}"/>
                </c:ext>
              </c:extLst>
            </c:dLbl>
            <c:dLbl>
              <c:idx val="15"/>
              <c:layout>
                <c:manualLayout>
                  <c:x val="-1.0782156566773639E-16"/>
                  <c:y val="-3.2373539665790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734837388227419E-2"/>
                      <c:h val="2.62732304443188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399-4D37-82C5-24AAB5FE2BA1}"/>
                </c:ext>
              </c:extLst>
            </c:dLbl>
            <c:dLbl>
              <c:idx val="16"/>
              <c:layout>
                <c:manualLayout>
                  <c:x val="-4.4109331867499884E-3"/>
                  <c:y val="-2.0233462291119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99-4D37-82C5-24AAB5FE2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Sheet3!$R$1:$AH$1</c:f>
              <c:numCache>
                <c:formatCode>mmm\-yy;@</c:formatCode>
                <c:ptCount val="17"/>
                <c:pt idx="0">
                  <c:v>43893</c:v>
                </c:pt>
                <c:pt idx="1">
                  <c:v>43925</c:v>
                </c:pt>
                <c:pt idx="2">
                  <c:v>43956</c:v>
                </c:pt>
                <c:pt idx="3">
                  <c:v>43988</c:v>
                </c:pt>
                <c:pt idx="4">
                  <c:v>44019</c:v>
                </c:pt>
                <c:pt idx="5">
                  <c:v>44051</c:v>
                </c:pt>
                <c:pt idx="6">
                  <c:v>44083</c:v>
                </c:pt>
                <c:pt idx="7">
                  <c:v>44114</c:v>
                </c:pt>
                <c:pt idx="8">
                  <c:v>44146</c:v>
                </c:pt>
                <c:pt idx="9">
                  <c:v>44177</c:v>
                </c:pt>
                <c:pt idx="10">
                  <c:v>44209</c:v>
                </c:pt>
                <c:pt idx="11">
                  <c:v>44241</c:v>
                </c:pt>
                <c:pt idx="12">
                  <c:v>44270</c:v>
                </c:pt>
                <c:pt idx="13">
                  <c:v>44302</c:v>
                </c:pt>
                <c:pt idx="14">
                  <c:v>44334</c:v>
                </c:pt>
                <c:pt idx="15">
                  <c:v>44366</c:v>
                </c:pt>
                <c:pt idx="16">
                  <c:v>44398</c:v>
                </c:pt>
              </c:numCache>
            </c:numRef>
          </c:cat>
          <c:val>
            <c:numRef>
              <c:f>Sheet3!$R$9:$AH$9</c:f>
              <c:numCache>
                <c:formatCode>0.0%</c:formatCode>
                <c:ptCount val="17"/>
                <c:pt idx="0">
                  <c:v>5.4130939657772492E-2</c:v>
                </c:pt>
                <c:pt idx="1">
                  <c:v>7.3803790208818221E-2</c:v>
                </c:pt>
                <c:pt idx="2">
                  <c:v>5.1367918767882825E-2</c:v>
                </c:pt>
                <c:pt idx="3">
                  <c:v>0.10706234241236334</c:v>
                </c:pt>
                <c:pt idx="4">
                  <c:v>0.23303174935224158</c:v>
                </c:pt>
                <c:pt idx="5">
                  <c:v>0.10153653205780766</c:v>
                </c:pt>
                <c:pt idx="6">
                  <c:v>-0.27591679811083181</c:v>
                </c:pt>
                <c:pt idx="7">
                  <c:v>0.20511578058094382</c:v>
                </c:pt>
                <c:pt idx="8">
                  <c:v>0.14882742834498286</c:v>
                </c:pt>
                <c:pt idx="9">
                  <c:v>0.13865985924894231</c:v>
                </c:pt>
                <c:pt idx="10">
                  <c:v>0.22089150633416854</c:v>
                </c:pt>
                <c:pt idx="11">
                  <c:v>0.21332259119808406</c:v>
                </c:pt>
                <c:pt idx="12">
                  <c:v>0.188323502805674</c:v>
                </c:pt>
                <c:pt idx="13">
                  <c:v>0.28656586321430844</c:v>
                </c:pt>
                <c:pt idx="14">
                  <c:v>0.29782202034436556</c:v>
                </c:pt>
                <c:pt idx="15">
                  <c:v>0.21557322974025084</c:v>
                </c:pt>
                <c:pt idx="16">
                  <c:v>0.15749236015945045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399-4D37-82C5-24AAB5FE2BA1}"/>
            </c:ext>
          </c:extLst>
        </c:ser>
        <c:ser>
          <c:idx val="2"/>
          <c:order val="2"/>
          <c:tx>
            <c:strRef>
              <c:f>Sheet3!$C$10</c:f>
              <c:strCache>
                <c:ptCount val="1"/>
                <c:pt idx="0">
                  <c:v>Admissions, Amusement &amp; Recreation Services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705882352941042E-3"/>
                  <c:y val="-4.6558704453441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99-4D37-82C5-24AAB5FE2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Sheet3!$R$1:$AH$1</c:f>
              <c:numCache>
                <c:formatCode>mmm\-yy;@</c:formatCode>
                <c:ptCount val="17"/>
                <c:pt idx="0">
                  <c:v>43893</c:v>
                </c:pt>
                <c:pt idx="1">
                  <c:v>43925</c:v>
                </c:pt>
                <c:pt idx="2">
                  <c:v>43956</c:v>
                </c:pt>
                <c:pt idx="3">
                  <c:v>43988</c:v>
                </c:pt>
                <c:pt idx="4">
                  <c:v>44019</c:v>
                </c:pt>
                <c:pt idx="5">
                  <c:v>44051</c:v>
                </c:pt>
                <c:pt idx="6">
                  <c:v>44083</c:v>
                </c:pt>
                <c:pt idx="7">
                  <c:v>44114</c:v>
                </c:pt>
                <c:pt idx="8">
                  <c:v>44146</c:v>
                </c:pt>
                <c:pt idx="9">
                  <c:v>44177</c:v>
                </c:pt>
                <c:pt idx="10">
                  <c:v>44209</c:v>
                </c:pt>
                <c:pt idx="11">
                  <c:v>44241</c:v>
                </c:pt>
                <c:pt idx="12">
                  <c:v>44270</c:v>
                </c:pt>
                <c:pt idx="13">
                  <c:v>44302</c:v>
                </c:pt>
                <c:pt idx="14">
                  <c:v>44334</c:v>
                </c:pt>
                <c:pt idx="15">
                  <c:v>44366</c:v>
                </c:pt>
                <c:pt idx="16">
                  <c:v>44398</c:v>
                </c:pt>
              </c:numCache>
            </c:numRef>
          </c:cat>
          <c:val>
            <c:numRef>
              <c:f>Sheet3!$R$10:$AH$10</c:f>
              <c:numCache>
                <c:formatCode>0.0%</c:formatCode>
                <c:ptCount val="17"/>
                <c:pt idx="0">
                  <c:v>5.6996564403747119E-2</c:v>
                </c:pt>
                <c:pt idx="1">
                  <c:v>-0.50649488268898546</c:v>
                </c:pt>
                <c:pt idx="2">
                  <c:v>-0.87031091757265988</c:v>
                </c:pt>
                <c:pt idx="3">
                  <c:v>-0.79958446035509212</c:v>
                </c:pt>
                <c:pt idx="4">
                  <c:v>-0.66283311437551595</c:v>
                </c:pt>
                <c:pt idx="5">
                  <c:v>-0.65218170569073086</c:v>
                </c:pt>
                <c:pt idx="6">
                  <c:v>-0.55017842063260203</c:v>
                </c:pt>
                <c:pt idx="7">
                  <c:v>-0.42114254117845984</c:v>
                </c:pt>
                <c:pt idx="8">
                  <c:v>-0.44359700197579166</c:v>
                </c:pt>
                <c:pt idx="9">
                  <c:v>-0.45885499997894852</c:v>
                </c:pt>
                <c:pt idx="10">
                  <c:v>-0.49672927746171014</c:v>
                </c:pt>
                <c:pt idx="11">
                  <c:v>-0.48199069330165867</c:v>
                </c:pt>
                <c:pt idx="12">
                  <c:v>-0.30040068767793682</c:v>
                </c:pt>
                <c:pt idx="13">
                  <c:v>0.80858803461754714</c:v>
                </c:pt>
                <c:pt idx="14">
                  <c:v>5.9733499029680202</c:v>
                </c:pt>
                <c:pt idx="15">
                  <c:v>4.0914930275420183</c:v>
                </c:pt>
                <c:pt idx="16">
                  <c:v>2.2105742979414891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399-4D37-82C5-24AAB5FE2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2058543"/>
        <c:axId val="1302056463"/>
      </c:barChart>
      <c:dateAx>
        <c:axId val="1302058543"/>
        <c:scaling>
          <c:orientation val="minMax"/>
        </c:scaling>
        <c:delete val="0"/>
        <c:axPos val="b"/>
        <c:numFmt formatCode="mmm\-yy;@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056463"/>
        <c:crosses val="autoZero"/>
        <c:auto val="1"/>
        <c:lblOffset val="100"/>
        <c:baseTimeUnit val="months"/>
      </c:dateAx>
      <c:valAx>
        <c:axId val="1302056463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058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7th to 9th Largest Kind Codes</a:t>
            </a:r>
          </a:p>
          <a:p>
            <a:pPr>
              <a:defRPr/>
            </a:pPr>
            <a:r>
              <a:rPr lang="en-US" dirty="0"/>
              <a:t>Collections</a:t>
            </a:r>
            <a:r>
              <a:rPr lang="en-US" baseline="0" dirty="0"/>
              <a:t> Data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65439400724366E-2"/>
          <c:y val="0.11367159115150864"/>
          <c:w val="0.9107018732457568"/>
          <c:h val="0.73255760044519991"/>
        </c:manualLayout>
      </c:layout>
      <c:lineChart>
        <c:grouping val="standard"/>
        <c:varyColors val="0"/>
        <c:ser>
          <c:idx val="0"/>
          <c:order val="0"/>
          <c:tx>
            <c:strRef>
              <c:f>'KinCode Data'!$C$8</c:f>
              <c:strCache>
                <c:ptCount val="1"/>
                <c:pt idx="0">
                  <c:v>Food &amp; Beverage Stores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'KinCode Data'!$P$1:$AT$1</c:f>
              <c:numCache>
                <c:formatCode>mmm\-yy;@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43863</c:v>
                </c:pt>
                <c:pt idx="14">
                  <c:v>43893</c:v>
                </c:pt>
                <c:pt idx="15">
                  <c:v>43925</c:v>
                </c:pt>
                <c:pt idx="16">
                  <c:v>43956</c:v>
                </c:pt>
                <c:pt idx="17">
                  <c:v>43988</c:v>
                </c:pt>
                <c:pt idx="18">
                  <c:v>44019</c:v>
                </c:pt>
                <c:pt idx="19">
                  <c:v>44051</c:v>
                </c:pt>
                <c:pt idx="20">
                  <c:v>44083</c:v>
                </c:pt>
                <c:pt idx="21">
                  <c:v>44114</c:v>
                </c:pt>
                <c:pt idx="22">
                  <c:v>44146</c:v>
                </c:pt>
                <c:pt idx="23">
                  <c:v>44177</c:v>
                </c:pt>
                <c:pt idx="24">
                  <c:v>44209</c:v>
                </c:pt>
                <c:pt idx="25">
                  <c:v>44241</c:v>
                </c:pt>
                <c:pt idx="26">
                  <c:v>44270</c:v>
                </c:pt>
                <c:pt idx="27">
                  <c:v>44302</c:v>
                </c:pt>
                <c:pt idx="28">
                  <c:v>44333</c:v>
                </c:pt>
                <c:pt idx="29">
                  <c:v>44365</c:v>
                </c:pt>
                <c:pt idx="30">
                  <c:v>44396</c:v>
                </c:pt>
              </c:numCache>
            </c:numRef>
          </c:cat>
          <c:val>
            <c:numRef>
              <c:f>'KinCode Data'!$P$8:$AT$8</c:f>
              <c:numCache>
                <c:formatCode>#,##0</c:formatCode>
                <c:ptCount val="31"/>
                <c:pt idx="0">
                  <c:v>154490784.33999997</c:v>
                </c:pt>
                <c:pt idx="1">
                  <c:v>113416829.70999999</c:v>
                </c:pt>
                <c:pt idx="2">
                  <c:v>108810279.23999998</c:v>
                </c:pt>
                <c:pt idx="3">
                  <c:v>117617148.26000004</c:v>
                </c:pt>
                <c:pt idx="4">
                  <c:v>120183986.57000004</c:v>
                </c:pt>
                <c:pt idx="5">
                  <c:v>112797857.01000002</c:v>
                </c:pt>
                <c:pt idx="6">
                  <c:v>115725675.36999997</c:v>
                </c:pt>
                <c:pt idx="7">
                  <c:v>115413376.53000003</c:v>
                </c:pt>
                <c:pt idx="8">
                  <c:v>108550257.88000001</c:v>
                </c:pt>
                <c:pt idx="9">
                  <c:v>101949573.52000001</c:v>
                </c:pt>
                <c:pt idx="10">
                  <c:v>117173281.16000003</c:v>
                </c:pt>
                <c:pt idx="11">
                  <c:v>111314293.39000002</c:v>
                </c:pt>
                <c:pt idx="12" formatCode="_(* #,##0_);_(* \(#,##0\);_(* &quot;-&quot;??_);_(@_)">
                  <c:v>124862062.20999999</c:v>
                </c:pt>
                <c:pt idx="13" formatCode="_(* #,##0_);_(* \(#,##0\);_(* &quot;-&quot;??_);_(@_)">
                  <c:v>119606908.89</c:v>
                </c:pt>
                <c:pt idx="14" formatCode="_(* #,##0_);_(* \(#,##0\);_(* &quot;-&quot;??_);_(@_)">
                  <c:v>113290405.56</c:v>
                </c:pt>
                <c:pt idx="15" formatCode="_(* #,##0_);_(* \(#,##0\);_(* &quot;-&quot;??_);_(@_)">
                  <c:v>128609870.87</c:v>
                </c:pt>
                <c:pt idx="16" formatCode="_(* #,##0_);_(* \(#,##0\);_(* &quot;-&quot;??_);_(@_)">
                  <c:v>120760645.11</c:v>
                </c:pt>
                <c:pt idx="17" formatCode="_(* #,##0_);_(* \(#,##0\);_(* &quot;-&quot;??_);_(@_)">
                  <c:v>127978455.66</c:v>
                </c:pt>
                <c:pt idx="18" formatCode="_(* #,##0_);_(* \(#,##0\);_(* &quot;-&quot;??_);_(@_)">
                  <c:v>120367222.89</c:v>
                </c:pt>
                <c:pt idx="19" formatCode="_(* #,##0_);_(* \(#,##0\);_(* &quot;-&quot;??_);_(@_)">
                  <c:v>127440845.01000001</c:v>
                </c:pt>
                <c:pt idx="20" formatCode="_(* #,##0_);_(* \(#,##0\);_(* &quot;-&quot;??_);_(@_)">
                  <c:v>111951868.95999999</c:v>
                </c:pt>
                <c:pt idx="21" formatCode="_(* #,##0_);_(* \(#,##0\);_(* &quot;-&quot;??_);_(@_)">
                  <c:v>115935691.42</c:v>
                </c:pt>
                <c:pt idx="22" formatCode="_(* #,##0_);_(* \(#,##0\);_(* &quot;-&quot;??_);_(@_)">
                  <c:v>125510699.62</c:v>
                </c:pt>
                <c:pt idx="23" formatCode="_(* #,##0_);_(* \(#,##0\);_(* &quot;-&quot;??_);_(@_)">
                  <c:v>119465845.77</c:v>
                </c:pt>
                <c:pt idx="24" formatCode="_(* #,##0_);_(* \(#,##0\);_(* &quot;-&quot;??_);_(@_)">
                  <c:v>141131063.75</c:v>
                </c:pt>
                <c:pt idx="25" formatCode="_(* #,##0_);_(* \(#,##0\);_(* &quot;-&quot;??_);_(@_)">
                  <c:v>126116389.05</c:v>
                </c:pt>
                <c:pt idx="26" formatCode="_(* #,##0_);_(* \(#,##0\);_(* &quot;-&quot;??_);_(@_)">
                  <c:v>119136832.77</c:v>
                </c:pt>
                <c:pt idx="27" formatCode="_(* #,##0_);_(* \(#,##0\);_(* &quot;-&quot;??_);_(@_)">
                  <c:v>134526600.47999999</c:v>
                </c:pt>
                <c:pt idx="28" formatCode="_(* #,##0_);_(* \(#,##0\);_(* &quot;-&quot;??_);_(@_)">
                  <c:v>143545466.84999999</c:v>
                </c:pt>
                <c:pt idx="29" formatCode="_(* #,##0_);_(* \(#,##0\);_(* &quot;-&quot;??_);_(@_)">
                  <c:v>135072591.74000001</c:v>
                </c:pt>
                <c:pt idx="30" formatCode="_(* #,##0_);_(* \(#,##0\);_(* &quot;-&quot;??_);_(@_)">
                  <c:v>131291549.26000001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0B-487B-846E-7D96F984888A}"/>
            </c:ext>
          </c:extLst>
        </c:ser>
        <c:ser>
          <c:idx val="1"/>
          <c:order val="1"/>
          <c:tx>
            <c:strRef>
              <c:f>'KinCode Data'!$C$9</c:f>
              <c:strCache>
                <c:ptCount val="1"/>
                <c:pt idx="0">
                  <c:v>Lumber and Other Building Materials Dealers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'KinCode Data'!$P$1:$AT$1</c:f>
              <c:numCache>
                <c:formatCode>mmm\-yy;@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43863</c:v>
                </c:pt>
                <c:pt idx="14">
                  <c:v>43893</c:v>
                </c:pt>
                <c:pt idx="15">
                  <c:v>43925</c:v>
                </c:pt>
                <c:pt idx="16">
                  <c:v>43956</c:v>
                </c:pt>
                <c:pt idx="17">
                  <c:v>43988</c:v>
                </c:pt>
                <c:pt idx="18">
                  <c:v>44019</c:v>
                </c:pt>
                <c:pt idx="19">
                  <c:v>44051</c:v>
                </c:pt>
                <c:pt idx="20">
                  <c:v>44083</c:v>
                </c:pt>
                <c:pt idx="21">
                  <c:v>44114</c:v>
                </c:pt>
                <c:pt idx="22">
                  <c:v>44146</c:v>
                </c:pt>
                <c:pt idx="23">
                  <c:v>44177</c:v>
                </c:pt>
                <c:pt idx="24">
                  <c:v>44209</c:v>
                </c:pt>
                <c:pt idx="25">
                  <c:v>44241</c:v>
                </c:pt>
                <c:pt idx="26">
                  <c:v>44270</c:v>
                </c:pt>
                <c:pt idx="27">
                  <c:v>44302</c:v>
                </c:pt>
                <c:pt idx="28">
                  <c:v>44333</c:v>
                </c:pt>
                <c:pt idx="29">
                  <c:v>44365</c:v>
                </c:pt>
                <c:pt idx="30">
                  <c:v>44396</c:v>
                </c:pt>
              </c:numCache>
            </c:numRef>
          </c:cat>
          <c:val>
            <c:numRef>
              <c:f>'KinCode Data'!$P$9:$AT$9</c:f>
              <c:numCache>
                <c:formatCode>#,##0</c:formatCode>
                <c:ptCount val="31"/>
                <c:pt idx="0">
                  <c:v>108123437.81999998</c:v>
                </c:pt>
                <c:pt idx="1">
                  <c:v>116044475.21000004</c:v>
                </c:pt>
                <c:pt idx="2">
                  <c:v>104432983.34999999</c:v>
                </c:pt>
                <c:pt idx="3">
                  <c:v>117342513.65000001</c:v>
                </c:pt>
                <c:pt idx="4">
                  <c:v>119583961.29999997</c:v>
                </c:pt>
                <c:pt idx="5">
                  <c:v>111197757.78999998</c:v>
                </c:pt>
                <c:pt idx="6">
                  <c:v>111367629.27</c:v>
                </c:pt>
                <c:pt idx="7">
                  <c:v>111799299.02999999</c:v>
                </c:pt>
                <c:pt idx="8">
                  <c:v>107062163.23999999</c:v>
                </c:pt>
                <c:pt idx="9">
                  <c:v>104767042.98</c:v>
                </c:pt>
                <c:pt idx="10">
                  <c:v>112598442.01000001</c:v>
                </c:pt>
                <c:pt idx="11">
                  <c:v>109465316.15000002</c:v>
                </c:pt>
                <c:pt idx="12" formatCode="_(* #,##0_);_(* \(#,##0\);_(* &quot;-&quot;??_);_(@_)">
                  <c:v>111292033.94</c:v>
                </c:pt>
                <c:pt idx="13" formatCode="_(* #,##0_);_(* \(#,##0\);_(* &quot;-&quot;??_);_(@_)">
                  <c:v>109864687.59999999</c:v>
                </c:pt>
                <c:pt idx="14" formatCode="_(* #,##0_);_(* \(#,##0\);_(* &quot;-&quot;??_);_(@_)">
                  <c:v>110086038.87</c:v>
                </c:pt>
                <c:pt idx="15" formatCode="_(* #,##0_);_(* \(#,##0\);_(* &quot;-&quot;??_);_(@_)">
                  <c:v>126002835.91</c:v>
                </c:pt>
                <c:pt idx="16" formatCode="_(* #,##0_);_(* \(#,##0\);_(* &quot;-&quot;??_);_(@_)">
                  <c:v>125726740.51000001</c:v>
                </c:pt>
                <c:pt idx="17" formatCode="_(* #,##0_);_(* \(#,##0\);_(* &quot;-&quot;??_);_(@_)">
                  <c:v>123102850.20999999</c:v>
                </c:pt>
                <c:pt idx="18" formatCode="_(* #,##0_);_(* \(#,##0\);_(* &quot;-&quot;??_);_(@_)">
                  <c:v>137319822.74000001</c:v>
                </c:pt>
                <c:pt idx="19" formatCode="_(* #,##0_);_(* \(#,##0\);_(* &quot;-&quot;??_);_(@_)">
                  <c:v>123151012.14</c:v>
                </c:pt>
                <c:pt idx="20" formatCode="_(* #,##0_);_(* \(#,##0\);_(* &quot;-&quot;??_);_(@_)">
                  <c:v>77521913.959999993</c:v>
                </c:pt>
                <c:pt idx="21" formatCode="_(* #,##0_);_(* \(#,##0\);_(* &quot;-&quot;??_);_(@_)">
                  <c:v>126256416.78</c:v>
                </c:pt>
                <c:pt idx="22" formatCode="_(* #,##0_);_(* \(#,##0\);_(* &quot;-&quot;??_);_(@_)">
                  <c:v>129356178.56999999</c:v>
                </c:pt>
                <c:pt idx="23" formatCode="_(* #,##0_);_(* \(#,##0\);_(* &quot;-&quot;??_);_(@_)">
                  <c:v>124643761.48</c:v>
                </c:pt>
                <c:pt idx="24" formatCode="_(* #,##0_);_(* \(#,##0\);_(* &quot;-&quot;??_);_(@_)">
                  <c:v>135875498.96000001</c:v>
                </c:pt>
                <c:pt idx="25" formatCode="_(* #,##0_);_(* \(#,##0\);_(* &quot;-&quot;??_);_(@_)">
                  <c:v>133301307.44</c:v>
                </c:pt>
                <c:pt idx="26" formatCode="_(* #,##0_);_(* \(#,##0\);_(* &quot;-&quot;??_);_(@_)">
                  <c:v>130817827.31999999</c:v>
                </c:pt>
                <c:pt idx="27" formatCode="_(* #,##0_);_(* \(#,##0\);_(* &quot;-&quot;??_);_(@_)">
                  <c:v>162110947.34999999</c:v>
                </c:pt>
                <c:pt idx="28" formatCode="_(* #,##0_);_(* \(#,##0\);_(* &quot;-&quot;??_);_(@_)">
                  <c:v>163170932.38</c:v>
                </c:pt>
                <c:pt idx="29" formatCode="_(* #,##0_);_(* \(#,##0\);_(* &quot;-&quot;??_);_(@_)">
                  <c:v>149640529.22</c:v>
                </c:pt>
                <c:pt idx="30" formatCode="_(* #,##0_);_(* \(#,##0\);_(* &quot;-&quot;??_);_(@_)">
                  <c:v>158946645.72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0B-487B-846E-7D96F984888A}"/>
            </c:ext>
          </c:extLst>
        </c:ser>
        <c:ser>
          <c:idx val="2"/>
          <c:order val="2"/>
          <c:tx>
            <c:strRef>
              <c:f>'KinCode Data'!$C$10</c:f>
              <c:strCache>
                <c:ptCount val="1"/>
                <c:pt idx="0">
                  <c:v>Admissions, Amusement &amp; Recreation Services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'KinCode Data'!$P$1:$AT$1</c:f>
              <c:numCache>
                <c:formatCode>mmm\-yy;@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43863</c:v>
                </c:pt>
                <c:pt idx="14">
                  <c:v>43893</c:v>
                </c:pt>
                <c:pt idx="15">
                  <c:v>43925</c:v>
                </c:pt>
                <c:pt idx="16">
                  <c:v>43956</c:v>
                </c:pt>
                <c:pt idx="17">
                  <c:v>43988</c:v>
                </c:pt>
                <c:pt idx="18">
                  <c:v>44019</c:v>
                </c:pt>
                <c:pt idx="19">
                  <c:v>44051</c:v>
                </c:pt>
                <c:pt idx="20">
                  <c:v>44083</c:v>
                </c:pt>
                <c:pt idx="21">
                  <c:v>44114</c:v>
                </c:pt>
                <c:pt idx="22">
                  <c:v>44146</c:v>
                </c:pt>
                <c:pt idx="23">
                  <c:v>44177</c:v>
                </c:pt>
                <c:pt idx="24">
                  <c:v>44209</c:v>
                </c:pt>
                <c:pt idx="25">
                  <c:v>44241</c:v>
                </c:pt>
                <c:pt idx="26">
                  <c:v>44270</c:v>
                </c:pt>
                <c:pt idx="27">
                  <c:v>44302</c:v>
                </c:pt>
                <c:pt idx="28">
                  <c:v>44333</c:v>
                </c:pt>
                <c:pt idx="29">
                  <c:v>44365</c:v>
                </c:pt>
                <c:pt idx="30">
                  <c:v>44396</c:v>
                </c:pt>
              </c:numCache>
            </c:numRef>
          </c:cat>
          <c:val>
            <c:numRef>
              <c:f>'KinCode Data'!$P$10:$AT$10</c:f>
              <c:numCache>
                <c:formatCode>#,##0</c:formatCode>
                <c:ptCount val="31"/>
                <c:pt idx="0">
                  <c:v>99758370.25999999</c:v>
                </c:pt>
                <c:pt idx="1">
                  <c:v>80149384.780000001</c:v>
                </c:pt>
                <c:pt idx="2">
                  <c:v>83475696.469999999</c:v>
                </c:pt>
                <c:pt idx="3">
                  <c:v>111356877.34999999</c:v>
                </c:pt>
                <c:pt idx="4">
                  <c:v>86096113.419999987</c:v>
                </c:pt>
                <c:pt idx="5">
                  <c:v>77954410.360000014</c:v>
                </c:pt>
                <c:pt idx="6">
                  <c:v>89574315.739999995</c:v>
                </c:pt>
                <c:pt idx="7">
                  <c:v>82892967.080000013</c:v>
                </c:pt>
                <c:pt idx="8">
                  <c:v>78240214.12999998</c:v>
                </c:pt>
                <c:pt idx="9">
                  <c:v>90523001.839999989</c:v>
                </c:pt>
                <c:pt idx="10">
                  <c:v>88632577.169999987</c:v>
                </c:pt>
                <c:pt idx="11">
                  <c:v>100812702.94999999</c:v>
                </c:pt>
                <c:pt idx="12" formatCode="_(* #,##0_);_(* \(#,##0\);_(* &quot;-&quot;??_);_(@_)">
                  <c:v>108726877.88</c:v>
                </c:pt>
                <c:pt idx="13" formatCode="_(* #,##0_);_(* \(#,##0\);_(* &quot;-&quot;??_);_(@_)">
                  <c:v>91585858.780000001</c:v>
                </c:pt>
                <c:pt idx="14" formatCode="_(* #,##0_);_(* \(#,##0\);_(* &quot;-&quot;??_);_(@_)">
                  <c:v>88233524.379999995</c:v>
                </c:pt>
                <c:pt idx="15" formatCode="_(* #,##0_);_(* \(#,##0\);_(* &quot;-&quot;??_);_(@_)">
                  <c:v>54955188.82</c:v>
                </c:pt>
                <c:pt idx="16" formatCode="_(* #,##0_);_(* \(#,##0\);_(* &quot;-&quot;??_);_(@_)">
                  <c:v>11165725.949999999</c:v>
                </c:pt>
                <c:pt idx="17" formatCode="_(* #,##0_);_(* \(#,##0\);_(* &quot;-&quot;??_);_(@_)">
                  <c:v>15623275.220000001</c:v>
                </c:pt>
                <c:pt idx="18" formatCode="_(* #,##0_);_(* \(#,##0\);_(* &quot;-&quot;??_);_(@_)">
                  <c:v>30201493.07</c:v>
                </c:pt>
                <c:pt idx="19" formatCode="_(* #,##0_);_(* \(#,##0\);_(* &quot;-&quot;??_);_(@_)">
                  <c:v>28831690.420000002</c:v>
                </c:pt>
                <c:pt idx="20" formatCode="_(* #,##0_);_(* \(#,##0\);_(* &quot;-&quot;??_);_(@_)">
                  <c:v>35194136.689999998</c:v>
                </c:pt>
                <c:pt idx="21" formatCode="_(* #,##0_);_(* \(#,##0\);_(* &quot;-&quot;??_);_(@_)">
                  <c:v>52399914.810000002</c:v>
                </c:pt>
                <c:pt idx="22" formatCode="_(* #,##0_);_(* \(#,##0\);_(* &quot;-&quot;??_);_(@_)">
                  <c:v>49315431.659999996</c:v>
                </c:pt>
                <c:pt idx="23" formatCode="_(* #,##0_);_(* \(#,##0\);_(* &quot;-&quot;??_);_(@_)">
                  <c:v>54554290.140000001</c:v>
                </c:pt>
                <c:pt idx="24" formatCode="_(* #,##0_);_(* \(#,##0\);_(* &quot;-&quot;??_);_(@_)">
                  <c:v>54719054.390000001</c:v>
                </c:pt>
                <c:pt idx="25" formatCode="_(* #,##0_);_(* \(#,##0\);_(* &quot;-&quot;??_);_(@_)">
                  <c:v>47442327.210000001</c:v>
                </c:pt>
                <c:pt idx="26" formatCode="_(* #,##0_);_(* \(#,##0\);_(* &quot;-&quot;??_);_(@_)">
                  <c:v>61728112.979999997</c:v>
                </c:pt>
                <c:pt idx="27" formatCode="_(* #,##0_);_(* \(#,##0\);_(* &quot;-&quot;??_);_(@_)">
                  <c:v>99391296.939999998</c:v>
                </c:pt>
                <c:pt idx="28" formatCode="_(* #,##0_);_(* \(#,##0\);_(* &quot;-&quot;??_);_(@_)">
                  <c:v>77862513.969999999</c:v>
                </c:pt>
                <c:pt idx="29" formatCode="_(* #,##0_);_(* \(#,##0\);_(* &quot;-&quot;??_);_(@_)">
                  <c:v>79545796.849999994</c:v>
                </c:pt>
                <c:pt idx="30" formatCode="_(* #,##0_);_(* \(#,##0\);_(* &quot;-&quot;??_);_(@_)">
                  <c:v>96964137.409999996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0B-487B-846E-7D96F9848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4796864"/>
        <c:axId val="784789792"/>
      </c:lineChart>
      <c:dateAx>
        <c:axId val="784796864"/>
        <c:scaling>
          <c:orientation val="minMax"/>
        </c:scaling>
        <c:delete val="0"/>
        <c:axPos val="b"/>
        <c:numFmt formatCode="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789792"/>
        <c:crosses val="autoZero"/>
        <c:auto val="1"/>
        <c:lblOffset val="100"/>
        <c:baseTimeUnit val="months"/>
      </c:dateAx>
      <c:valAx>
        <c:axId val="78478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79686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Kind Code 27 - Boat Dealers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Change Year over same month prior year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'KinCode Data'!$P$29:$AT$29</c:f>
              <c:numCache>
                <c:formatCode>0.0%</c:formatCode>
                <c:ptCount val="31"/>
                <c:pt idx="0">
                  <c:v>-9.0294582623915987E-2</c:v>
                </c:pt>
                <c:pt idx="1">
                  <c:v>6.9046417637869117E-2</c:v>
                </c:pt>
                <c:pt idx="2">
                  <c:v>1.3281208991300364E-3</c:v>
                </c:pt>
                <c:pt idx="3">
                  <c:v>6.1074474225422115E-3</c:v>
                </c:pt>
                <c:pt idx="4">
                  <c:v>0.1139324014152574</c:v>
                </c:pt>
                <c:pt idx="5">
                  <c:v>0.12930867283877356</c:v>
                </c:pt>
                <c:pt idx="6">
                  <c:v>0.10257675089394147</c:v>
                </c:pt>
                <c:pt idx="7">
                  <c:v>5.3109331885684785E-2</c:v>
                </c:pt>
                <c:pt idx="8">
                  <c:v>-0.1088927688556216</c:v>
                </c:pt>
                <c:pt idx="9">
                  <c:v>6.873287549762952E-2</c:v>
                </c:pt>
                <c:pt idx="10">
                  <c:v>7.1367829562389851E-2</c:v>
                </c:pt>
                <c:pt idx="11">
                  <c:v>0.11496031403627494</c:v>
                </c:pt>
                <c:pt idx="12">
                  <c:v>9.6399997652093283E-2</c:v>
                </c:pt>
                <c:pt idx="13">
                  <c:v>0.18218956348795357</c:v>
                </c:pt>
                <c:pt idx="14">
                  <c:v>9.1261770812907539E-2</c:v>
                </c:pt>
                <c:pt idx="15">
                  <c:v>-0.1703902695303563</c:v>
                </c:pt>
                <c:pt idx="16">
                  <c:v>-9.7978983875418035E-2</c:v>
                </c:pt>
                <c:pt idx="17">
                  <c:v>0.39832643325147177</c:v>
                </c:pt>
                <c:pt idx="18">
                  <c:v>0.5965111692971965</c:v>
                </c:pt>
                <c:pt idx="19">
                  <c:v>0.60679403374161178</c:v>
                </c:pt>
                <c:pt idx="20">
                  <c:v>0.40044736578451712</c:v>
                </c:pt>
                <c:pt idx="21">
                  <c:v>0.70815499027210937</c:v>
                </c:pt>
                <c:pt idx="22">
                  <c:v>0.52529760953329596</c:v>
                </c:pt>
                <c:pt idx="23">
                  <c:v>0.43779307310057969</c:v>
                </c:pt>
                <c:pt idx="24">
                  <c:v>0.7834097401857103</c:v>
                </c:pt>
                <c:pt idx="25">
                  <c:v>0.49409065770531324</c:v>
                </c:pt>
                <c:pt idx="26">
                  <c:v>0.58452412544865617</c:v>
                </c:pt>
                <c:pt idx="27">
                  <c:v>0.48673131724758667</c:v>
                </c:pt>
                <c:pt idx="28">
                  <c:v>0.46059881366405642</c:v>
                </c:pt>
                <c:pt idx="29">
                  <c:v>0.33935799126335064</c:v>
                </c:pt>
                <c:pt idx="30">
                  <c:v>0.37381969085668376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0-44B7-B37B-BD45159A0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825984"/>
        <c:axId val="784829728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'KinCode Data'!$P$1:$AT$1</c:f>
              <c:numCache>
                <c:formatCode>mmm\-yy;@</c:formatCode>
                <c:ptCount val="3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43863</c:v>
                </c:pt>
                <c:pt idx="14">
                  <c:v>43893</c:v>
                </c:pt>
                <c:pt idx="15">
                  <c:v>43925</c:v>
                </c:pt>
                <c:pt idx="16">
                  <c:v>43956</c:v>
                </c:pt>
                <c:pt idx="17">
                  <c:v>43988</c:v>
                </c:pt>
                <c:pt idx="18">
                  <c:v>44019</c:v>
                </c:pt>
                <c:pt idx="19">
                  <c:v>44051</c:v>
                </c:pt>
                <c:pt idx="20">
                  <c:v>44083</c:v>
                </c:pt>
                <c:pt idx="21">
                  <c:v>44114</c:v>
                </c:pt>
                <c:pt idx="22">
                  <c:v>44146</c:v>
                </c:pt>
                <c:pt idx="23">
                  <c:v>44177</c:v>
                </c:pt>
                <c:pt idx="24">
                  <c:v>44209</c:v>
                </c:pt>
                <c:pt idx="25">
                  <c:v>44241</c:v>
                </c:pt>
                <c:pt idx="26">
                  <c:v>44270</c:v>
                </c:pt>
                <c:pt idx="27">
                  <c:v>44302</c:v>
                </c:pt>
                <c:pt idx="28">
                  <c:v>44333</c:v>
                </c:pt>
                <c:pt idx="29">
                  <c:v>44365</c:v>
                </c:pt>
                <c:pt idx="30">
                  <c:v>44396</c:v>
                </c:pt>
              </c:numCache>
            </c:numRef>
          </c:cat>
          <c:val>
            <c:numRef>
              <c:f>'KinCode Data'!$P$28:$AT$28</c:f>
              <c:numCache>
                <c:formatCode>#,##0</c:formatCode>
                <c:ptCount val="31"/>
                <c:pt idx="0">
                  <c:v>12214096.48</c:v>
                </c:pt>
                <c:pt idx="1">
                  <c:v>11840520.74</c:v>
                </c:pt>
                <c:pt idx="2">
                  <c:v>13008970.92</c:v>
                </c:pt>
                <c:pt idx="3">
                  <c:v>17321089.010000002</c:v>
                </c:pt>
                <c:pt idx="4">
                  <c:v>16970744.34</c:v>
                </c:pt>
                <c:pt idx="5">
                  <c:v>17469139.530000005</c:v>
                </c:pt>
                <c:pt idx="6">
                  <c:v>16320581.230000002</c:v>
                </c:pt>
                <c:pt idx="7">
                  <c:v>14149465.48</c:v>
                </c:pt>
                <c:pt idx="8">
                  <c:v>12111838.370000003</c:v>
                </c:pt>
                <c:pt idx="9">
                  <c:v>11593311.439999998</c:v>
                </c:pt>
                <c:pt idx="10">
                  <c:v>12622906.990000004</c:v>
                </c:pt>
                <c:pt idx="11">
                  <c:v>14458350.85</c:v>
                </c:pt>
                <c:pt idx="12" formatCode="_(* #,##0_);_(* \(#,##0\);_(* &quot;-&quot;??_);_(@_)">
                  <c:v>14720738.27</c:v>
                </c:pt>
                <c:pt idx="13" formatCode="_(* #,##0_);_(* \(#,##0\);_(* &quot;-&quot;??_);_(@_)">
                  <c:v>13093669.1</c:v>
                </c:pt>
                <c:pt idx="14" formatCode="_(* #,##0_);_(* \(#,##0\);_(* &quot;-&quot;??_);_(@_)">
                  <c:v>14177363.390000001</c:v>
                </c:pt>
                <c:pt idx="15" formatCode="_(* #,##0_);_(* \(#,##0\);_(* &quot;-&quot;??_);_(@_)">
                  <c:v>14282514.279999999</c:v>
                </c:pt>
                <c:pt idx="16" formatCode="_(* #,##0_);_(* \(#,##0\);_(* &quot;-&quot;??_);_(@_)">
                  <c:v>13742277.390000001</c:v>
                </c:pt>
                <c:pt idx="17" formatCode="_(* #,##0_);_(* \(#,##0\);_(* &quot;-&quot;??_);_(@_)">
                  <c:v>21630542.789999999</c:v>
                </c:pt>
                <c:pt idx="18" formatCode="_(* #,##0_);_(* \(#,##0\);_(* &quot;-&quot;??_);_(@_)">
                  <c:v>23631906.079999998</c:v>
                </c:pt>
                <c:pt idx="19" formatCode="_(* #,##0_);_(* \(#,##0\);_(* &quot;-&quot;??_);_(@_)">
                  <c:v>21588714.510000002</c:v>
                </c:pt>
                <c:pt idx="20" formatCode="_(* #,##0_);_(* \(#,##0\);_(* &quot;-&quot;??_);_(@_)">
                  <c:v>19034737.399999999</c:v>
                </c:pt>
                <c:pt idx="21" formatCode="_(* #,##0_);_(* \(#,##0\);_(* &quot;-&quot;??_);_(@_)">
                  <c:v>18529581.379999999</c:v>
                </c:pt>
                <c:pt idx="22" formatCode="_(* #,##0_);_(* \(#,##0\);_(* &quot;-&quot;??_);_(@_)">
                  <c:v>17971129.359999999</c:v>
                </c:pt>
                <c:pt idx="23" formatCode="_(* #,##0_);_(* \(#,##0\);_(* &quot;-&quot;??_);_(@_)">
                  <c:v>18644714.469999999</c:v>
                </c:pt>
                <c:pt idx="24" formatCode="_(* #,##0_);_(* \(#,##0\);_(* &quot;-&quot;??_);_(@_)">
                  <c:v>21782738.629999999</c:v>
                </c:pt>
                <c:pt idx="25" formatCode="_(* #,##0_);_(* \(#,##0\);_(* &quot;-&quot;??_);_(@_)">
                  <c:v>17690811.420000002</c:v>
                </c:pt>
                <c:pt idx="26" formatCode="_(* #,##0_);_(* \(#,##0\);_(* &quot;-&quot;??_);_(@_)">
                  <c:v>20613028.27</c:v>
                </c:pt>
                <c:pt idx="27" formatCode="_(* #,##0_);_(* \(#,##0\);_(* &quot;-&quot;??_);_(@_)">
                  <c:v>25751805.48</c:v>
                </c:pt>
                <c:pt idx="28" formatCode="_(* #,##0_);_(* \(#,##0\);_(* &quot;-&quot;??_);_(@_)">
                  <c:v>24787449.050000001</c:v>
                </c:pt>
                <c:pt idx="29" formatCode="_(* #,##0_);_(* \(#,##0\);_(* &quot;-&quot;??_);_(@_)">
                  <c:v>23397431.629999999</c:v>
                </c:pt>
                <c:pt idx="30" formatCode="_(* #,##0_);_(* \(#,##0\);_(* &quot;-&quot;??_);_(@_)">
                  <c:v>22421535.859999999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80-44B7-B37B-BD45159A0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448576"/>
        <c:axId val="241446496"/>
      </c:lineChart>
      <c:dateAx>
        <c:axId val="241448576"/>
        <c:scaling>
          <c:orientation val="minMax"/>
        </c:scaling>
        <c:delete val="0"/>
        <c:axPos val="b"/>
        <c:numFmt formatCode="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446496"/>
        <c:crosses val="autoZero"/>
        <c:auto val="1"/>
        <c:lblOffset val="100"/>
        <c:baseTimeUnit val="months"/>
      </c:dateAx>
      <c:valAx>
        <c:axId val="24144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448576"/>
        <c:crosses val="autoZero"/>
        <c:crossBetween val="between"/>
      </c:valAx>
      <c:valAx>
        <c:axId val="78482972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825984"/>
        <c:crosses val="max"/>
        <c:crossBetween val="between"/>
      </c:valAx>
      <c:catAx>
        <c:axId val="784825984"/>
        <c:scaling>
          <c:orientation val="minMax"/>
        </c:scaling>
        <c:delete val="1"/>
        <c:axPos val="b"/>
        <c:majorTickMark val="out"/>
        <c:minorTickMark val="none"/>
        <c:tickLblPos val="nextTo"/>
        <c:crossAx val="784829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52566587237818"/>
          <c:y val="2.2396225542993552E-2"/>
          <c:w val="0.83280576390048966"/>
          <c:h val="0.8379441636661180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'Doc stamp'!$C$1</c:f>
              <c:strCache>
                <c:ptCount val="1"/>
                <c:pt idx="0">
                  <c:v>% Growth</c:v>
                </c:pt>
              </c:strCache>
            </c:strRef>
          </c:tx>
          <c:invertIfNegative val="0"/>
          <c:dLbls>
            <c:dLbl>
              <c:idx val="14"/>
              <c:layout>
                <c:manualLayout>
                  <c:x val="3.2249839529923385E-2"/>
                  <c:y val="3.4343434343434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95-431C-B1B9-1EB724B43D60}"/>
                </c:ext>
              </c:extLst>
            </c:dLbl>
            <c:dLbl>
              <c:idx val="23"/>
              <c:layout>
                <c:manualLayout>
                  <c:x val="-1.4642280199480596E-3"/>
                  <c:y val="-2.01722007060905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683334042416541E-2"/>
                      <c:h val="3.67235708035508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895-431C-B1B9-1EB724B43D60}"/>
                </c:ext>
              </c:extLst>
            </c:dLbl>
            <c:dLbl>
              <c:idx val="24"/>
              <c:layout>
                <c:manualLayout>
                  <c:x val="0"/>
                  <c:y val="6.0516602118271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95-431C-B1B9-1EB724B43D60}"/>
                </c:ext>
              </c:extLst>
            </c:dLbl>
            <c:dLbl>
              <c:idx val="25"/>
              <c:layout>
                <c:manualLayout>
                  <c:x val="5.7649041978842271E-8"/>
                  <c:y val="-2.42066408473087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683334042416541E-2"/>
                      <c:h val="4.07580109447689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895-431C-B1B9-1EB724B43D60}"/>
                </c:ext>
              </c:extLst>
            </c:dLbl>
            <c:dLbl>
              <c:idx val="27"/>
              <c:layout>
                <c:manualLayout>
                  <c:x val="-1.2535467724819686E-16"/>
                  <c:y val="-5.32454771107677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76191049386667E-2"/>
                      <c:h val="4.47924510859871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895-431C-B1B9-1EB724B43D60}"/>
                </c:ext>
              </c:extLst>
            </c:dLbl>
            <c:dLbl>
              <c:idx val="29"/>
              <c:layout>
                <c:manualLayout>
                  <c:x val="-4.3928570069702222E-3"/>
                  <c:y val="-1.71463706001769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540476718376707E-2"/>
                      <c:h val="3.67235708035508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895-431C-B1B9-1EB724B43D60}"/>
                </c:ext>
              </c:extLst>
            </c:dLbl>
            <c:dLbl>
              <c:idx val="30"/>
              <c:layout>
                <c:manualLayout>
                  <c:x val="-1.4642856689900383E-3"/>
                  <c:y val="-7.3963881485261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95-431C-B1B9-1EB724B43D60}"/>
                </c:ext>
              </c:extLst>
            </c:dLbl>
            <c:dLbl>
              <c:idx val="31"/>
              <c:layout>
                <c:manualLayout>
                  <c:x val="5.8628670026233017E-3"/>
                  <c:y val="-1.2103327165875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551810073618823E-2"/>
                      <c:h val="4.27752175309347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895-431C-B1B9-1EB724B43D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'Doc stamp'!$A$2:$A$33</c:f>
              <c:strCache>
                <c:ptCount val="32"/>
                <c:pt idx="0">
                  <c:v>1994-95</c:v>
                </c:pt>
                <c:pt idx="1">
                  <c:v>1995-96</c:v>
                </c:pt>
                <c:pt idx="2">
                  <c:v>1996-97</c:v>
                </c:pt>
                <c:pt idx="3">
                  <c:v>1997-98</c:v>
                </c:pt>
                <c:pt idx="4">
                  <c:v>1998-99</c:v>
                </c:pt>
                <c:pt idx="5">
                  <c:v>1999-00</c:v>
                </c:pt>
                <c:pt idx="6">
                  <c:v>2000-01</c:v>
                </c:pt>
                <c:pt idx="7">
                  <c:v>2001-02</c:v>
                </c:pt>
                <c:pt idx="8">
                  <c:v>2002-03</c:v>
                </c:pt>
                <c:pt idx="9">
                  <c:v>2003-04</c:v>
                </c:pt>
                <c:pt idx="10">
                  <c:v>2004-05</c:v>
                </c:pt>
                <c:pt idx="11">
                  <c:v>2005-06</c:v>
                </c:pt>
                <c:pt idx="12">
                  <c:v>2006-07</c:v>
                </c:pt>
                <c:pt idx="13">
                  <c:v>2007-08</c:v>
                </c:pt>
                <c:pt idx="14">
                  <c:v>2008-09</c:v>
                </c:pt>
                <c:pt idx="15">
                  <c:v>2009-10</c:v>
                </c:pt>
                <c:pt idx="16">
                  <c:v>2010-11</c:v>
                </c:pt>
                <c:pt idx="17">
                  <c:v>2011-12</c:v>
                </c:pt>
                <c:pt idx="18">
                  <c:v>2012-13</c:v>
                </c:pt>
                <c:pt idx="19">
                  <c:v>2013-14</c:v>
                </c:pt>
                <c:pt idx="20">
                  <c:v>2014-15</c:v>
                </c:pt>
                <c:pt idx="21">
                  <c:v>2015-16</c:v>
                </c:pt>
                <c:pt idx="22">
                  <c:v>2016-17</c:v>
                </c:pt>
                <c:pt idx="23">
                  <c:v>2017-18</c:v>
                </c:pt>
                <c:pt idx="24">
                  <c:v>2018-19</c:v>
                </c:pt>
                <c:pt idx="25">
                  <c:v>2019-20</c:v>
                </c:pt>
                <c:pt idx="26">
                  <c:v>2020-21</c:v>
                </c:pt>
                <c:pt idx="27">
                  <c:v>2021-22</c:v>
                </c:pt>
                <c:pt idx="28">
                  <c:v>2022-23</c:v>
                </c:pt>
                <c:pt idx="29">
                  <c:v>2023-24</c:v>
                </c:pt>
                <c:pt idx="30">
                  <c:v>2024-25</c:v>
                </c:pt>
                <c:pt idx="31">
                  <c:v>2025-26</c:v>
                </c:pt>
              </c:strCache>
            </c:strRef>
          </c:cat>
          <c:val>
            <c:numRef>
              <c:f>'Doc stamp'!$C$2:$C$33</c:f>
              <c:numCache>
                <c:formatCode>0.0</c:formatCode>
                <c:ptCount val="32"/>
                <c:pt idx="0">
                  <c:v>-10.3</c:v>
                </c:pt>
                <c:pt idx="1">
                  <c:v>11.5</c:v>
                </c:pt>
                <c:pt idx="2">
                  <c:v>8.9</c:v>
                </c:pt>
                <c:pt idx="3">
                  <c:v>23.8</c:v>
                </c:pt>
                <c:pt idx="4">
                  <c:v>13.4</c:v>
                </c:pt>
                <c:pt idx="5">
                  <c:v>3.2</c:v>
                </c:pt>
                <c:pt idx="6">
                  <c:v>7.3</c:v>
                </c:pt>
                <c:pt idx="7">
                  <c:v>19.7</c:v>
                </c:pt>
                <c:pt idx="8">
                  <c:v>27.3</c:v>
                </c:pt>
                <c:pt idx="9">
                  <c:v>31.5</c:v>
                </c:pt>
                <c:pt idx="10">
                  <c:v>27.9</c:v>
                </c:pt>
                <c:pt idx="11">
                  <c:v>20.6</c:v>
                </c:pt>
                <c:pt idx="12">
                  <c:v>-25.3</c:v>
                </c:pt>
                <c:pt idx="13">
                  <c:v>-35.5</c:v>
                </c:pt>
                <c:pt idx="14">
                  <c:v>-42.6</c:v>
                </c:pt>
                <c:pt idx="15">
                  <c:v>-3.9</c:v>
                </c:pt>
                <c:pt idx="16">
                  <c:v>7.2</c:v>
                </c:pt>
                <c:pt idx="17">
                  <c:v>9.1</c:v>
                </c:pt>
                <c:pt idx="18">
                  <c:v>30.3</c:v>
                </c:pt>
                <c:pt idx="19">
                  <c:v>10.3</c:v>
                </c:pt>
                <c:pt idx="20">
                  <c:v>17</c:v>
                </c:pt>
                <c:pt idx="21">
                  <c:v>7.4</c:v>
                </c:pt>
                <c:pt idx="22">
                  <c:v>6.2</c:v>
                </c:pt>
                <c:pt idx="23">
                  <c:v>3.8</c:v>
                </c:pt>
                <c:pt idx="24">
                  <c:v>5.6215139442230999</c:v>
                </c:pt>
                <c:pt idx="25">
                  <c:v>8.4417788842367401</c:v>
                </c:pt>
                <c:pt idx="26">
                  <c:v>29.326237434345547</c:v>
                </c:pt>
                <c:pt idx="27">
                  <c:v>-5.6024744486283033</c:v>
                </c:pt>
                <c:pt idx="28">
                  <c:v>1.9602815055417944</c:v>
                </c:pt>
                <c:pt idx="29">
                  <c:v>2.6966606119882552</c:v>
                </c:pt>
                <c:pt idx="30">
                  <c:v>2.8027210884353781</c:v>
                </c:pt>
                <c:pt idx="31">
                  <c:v>2.8983589200635151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95-431C-B1B9-1EB724B43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143744"/>
        <c:axId val="112142208"/>
      </c:barChart>
      <c:lineChart>
        <c:grouping val="standard"/>
        <c:varyColors val="0"/>
        <c:ser>
          <c:idx val="0"/>
          <c:order val="0"/>
          <c:tx>
            <c:strRef>
              <c:f>'Doc stamp'!$B$1</c:f>
              <c:strCache>
                <c:ptCount val="1"/>
                <c:pt idx="0">
                  <c:v>Doc Stamp</c:v>
                </c:pt>
              </c:strCache>
            </c:strRef>
          </c:tx>
          <c:marker>
            <c:symbol val="none"/>
          </c:marker>
          <c:dPt>
            <c:idx val="6"/>
            <c:marker>
              <c:symbol val="diamond"/>
              <c:size val="7"/>
            </c:marker>
            <c:bubble3D val="0"/>
            <c:extLst>
              <c:ext xmlns:c16="http://schemas.microsoft.com/office/drawing/2014/chart" uri="{C3380CC4-5D6E-409C-BE32-E72D297353CC}">
                <c16:uniqueId val="{00000009-7895-431C-B1B9-1EB724B43D60}"/>
              </c:ext>
            </c:extLst>
          </c:dPt>
          <c:dPt>
            <c:idx val="11"/>
            <c:marker>
              <c:symbol val="diamond"/>
              <c:size val="7"/>
            </c:marker>
            <c:bubble3D val="0"/>
            <c:extLst>
              <c:ext xmlns:c16="http://schemas.microsoft.com/office/drawing/2014/chart" uri="{C3380CC4-5D6E-409C-BE32-E72D297353CC}">
                <c16:uniqueId val="{0000000A-7895-431C-B1B9-1EB724B43D60}"/>
              </c:ext>
            </c:extLst>
          </c:dPt>
          <c:dPt>
            <c:idx val="14"/>
            <c:marker>
              <c:symbol val="diamond"/>
              <c:size val="7"/>
            </c:marker>
            <c:bubble3D val="0"/>
            <c:extLst>
              <c:ext xmlns:c16="http://schemas.microsoft.com/office/drawing/2014/chart" uri="{C3380CC4-5D6E-409C-BE32-E72D297353CC}">
                <c16:uniqueId val="{0000000B-7895-431C-B1B9-1EB724B43D60}"/>
              </c:ext>
            </c:extLst>
          </c:dPt>
          <c:dPt>
            <c:idx val="23"/>
            <c:marker>
              <c:symbol val="diamond"/>
              <c:size val="7"/>
            </c:marker>
            <c:bubble3D val="0"/>
            <c:extLst>
              <c:ext xmlns:c16="http://schemas.microsoft.com/office/drawing/2014/chart" uri="{C3380CC4-5D6E-409C-BE32-E72D297353CC}">
                <c16:uniqueId val="{0000000C-7895-431C-B1B9-1EB724B43D60}"/>
              </c:ext>
            </c:extLst>
          </c:dPt>
          <c:dPt>
            <c:idx val="24"/>
            <c:marker>
              <c:symbol val="diamond"/>
              <c:size val="7"/>
            </c:marker>
            <c:bubble3D val="0"/>
            <c:extLst>
              <c:ext xmlns:c16="http://schemas.microsoft.com/office/drawing/2014/chart" uri="{C3380CC4-5D6E-409C-BE32-E72D297353CC}">
                <c16:uniqueId val="{0000000D-7895-431C-B1B9-1EB724B43D60}"/>
              </c:ext>
            </c:extLst>
          </c:dPt>
          <c:dLbls>
            <c:dLbl>
              <c:idx val="6"/>
              <c:layout>
                <c:manualLayout>
                  <c:x val="-9.3817714996140722E-2"/>
                  <c:y val="-8.6868686868686873E-2"/>
                </c:manualLayout>
              </c:layout>
              <c:spPr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95-431C-B1B9-1EB724B43D60}"/>
                </c:ext>
              </c:extLst>
            </c:dLbl>
            <c:dLbl>
              <c:idx val="11"/>
              <c:layout>
                <c:manualLayout>
                  <c:x val="3.957934851399688E-2"/>
                  <c:y val="5.0505050505050504E-2"/>
                </c:manualLayout>
              </c:layout>
              <c:spPr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95-431C-B1B9-1EB724B43D60}"/>
                </c:ext>
              </c:extLst>
            </c:dLbl>
            <c:dLbl>
              <c:idx val="14"/>
              <c:layout>
                <c:manualLayout>
                  <c:x val="-1.9056723358591092E-2"/>
                  <c:y val="-0.18383838383838383"/>
                </c:manualLayout>
              </c:layout>
              <c:spPr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95-431C-B1B9-1EB724B43D60}"/>
                </c:ext>
              </c:extLst>
            </c:dLbl>
            <c:dLbl>
              <c:idx val="23"/>
              <c:layout>
                <c:manualLayout>
                  <c:x val="-9.1014685976288964E-2"/>
                  <c:y val="-0.131149956880420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95-431C-B1B9-1EB724B43D60}"/>
                </c:ext>
              </c:extLst>
            </c:dLbl>
            <c:dLbl>
              <c:idx val="24"/>
              <c:layout>
                <c:manualLayout>
                  <c:x val="7.81438858604213E-3"/>
                  <c:y val="1.19160051697399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95-431C-B1B9-1EB724B43D60}"/>
                </c:ext>
              </c:extLst>
            </c:dLbl>
            <c:dLbl>
              <c:idx val="26"/>
              <c:layout>
                <c:manualLayout>
                  <c:x val="-0.17561275994346862"/>
                  <c:y val="-2.67547489143487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95-431C-B1B9-1EB724B43D60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'Doc stamp'!$A$2:$A$33</c:f>
              <c:strCache>
                <c:ptCount val="32"/>
                <c:pt idx="0">
                  <c:v>1994-95</c:v>
                </c:pt>
                <c:pt idx="1">
                  <c:v>1995-96</c:v>
                </c:pt>
                <c:pt idx="2">
                  <c:v>1996-97</c:v>
                </c:pt>
                <c:pt idx="3">
                  <c:v>1997-98</c:v>
                </c:pt>
                <c:pt idx="4">
                  <c:v>1998-99</c:v>
                </c:pt>
                <c:pt idx="5">
                  <c:v>1999-00</c:v>
                </c:pt>
                <c:pt idx="6">
                  <c:v>2000-01</c:v>
                </c:pt>
                <c:pt idx="7">
                  <c:v>2001-02</c:v>
                </c:pt>
                <c:pt idx="8">
                  <c:v>2002-03</c:v>
                </c:pt>
                <c:pt idx="9">
                  <c:v>2003-04</c:v>
                </c:pt>
                <c:pt idx="10">
                  <c:v>2004-05</c:v>
                </c:pt>
                <c:pt idx="11">
                  <c:v>2005-06</c:v>
                </c:pt>
                <c:pt idx="12">
                  <c:v>2006-07</c:v>
                </c:pt>
                <c:pt idx="13">
                  <c:v>2007-08</c:v>
                </c:pt>
                <c:pt idx="14">
                  <c:v>2008-09</c:v>
                </c:pt>
                <c:pt idx="15">
                  <c:v>2009-10</c:v>
                </c:pt>
                <c:pt idx="16">
                  <c:v>2010-11</c:v>
                </c:pt>
                <c:pt idx="17">
                  <c:v>2011-12</c:v>
                </c:pt>
                <c:pt idx="18">
                  <c:v>2012-13</c:v>
                </c:pt>
                <c:pt idx="19">
                  <c:v>2013-14</c:v>
                </c:pt>
                <c:pt idx="20">
                  <c:v>2014-15</c:v>
                </c:pt>
                <c:pt idx="21">
                  <c:v>2015-16</c:v>
                </c:pt>
                <c:pt idx="22">
                  <c:v>2016-17</c:v>
                </c:pt>
                <c:pt idx="23">
                  <c:v>2017-18</c:v>
                </c:pt>
                <c:pt idx="24">
                  <c:v>2018-19</c:v>
                </c:pt>
                <c:pt idx="25">
                  <c:v>2019-20</c:v>
                </c:pt>
                <c:pt idx="26">
                  <c:v>2020-21</c:v>
                </c:pt>
                <c:pt idx="27">
                  <c:v>2021-22</c:v>
                </c:pt>
                <c:pt idx="28">
                  <c:v>2022-23</c:v>
                </c:pt>
                <c:pt idx="29">
                  <c:v>2023-24</c:v>
                </c:pt>
                <c:pt idx="30">
                  <c:v>2024-25</c:v>
                </c:pt>
                <c:pt idx="31">
                  <c:v>2025-26</c:v>
                </c:pt>
              </c:strCache>
            </c:strRef>
          </c:cat>
          <c:val>
            <c:numRef>
              <c:f>'Doc stamp'!$B$2:$B$33</c:f>
              <c:numCache>
                <c:formatCode>General</c:formatCode>
                <c:ptCount val="32"/>
                <c:pt idx="0">
                  <c:v>695.3</c:v>
                </c:pt>
                <c:pt idx="1">
                  <c:v>775.2</c:v>
                </c:pt>
                <c:pt idx="2">
                  <c:v>844.2</c:v>
                </c:pt>
                <c:pt idx="3" formatCode="#,##0.00">
                  <c:v>1045.4000000000001</c:v>
                </c:pt>
                <c:pt idx="4" formatCode="#,##0.00">
                  <c:v>1185.0999999999999</c:v>
                </c:pt>
                <c:pt idx="5" formatCode="#,##0.00">
                  <c:v>1223.5</c:v>
                </c:pt>
                <c:pt idx="6" formatCode="#,##0.00">
                  <c:v>1313.2</c:v>
                </c:pt>
                <c:pt idx="7" formatCode="#,##0.00">
                  <c:v>1572.5</c:v>
                </c:pt>
                <c:pt idx="8" formatCode="#,##0.00">
                  <c:v>2001.5</c:v>
                </c:pt>
                <c:pt idx="9" formatCode="#,##0.00">
                  <c:v>2632.1</c:v>
                </c:pt>
                <c:pt idx="10" formatCode="#,##0.00">
                  <c:v>3365.2</c:v>
                </c:pt>
                <c:pt idx="11" formatCode="#,##0.00">
                  <c:v>4058.3</c:v>
                </c:pt>
                <c:pt idx="12" formatCode="#,##0.00">
                  <c:v>3032.8</c:v>
                </c:pt>
                <c:pt idx="13" formatCode="#,##0.00">
                  <c:v>1954.9</c:v>
                </c:pt>
                <c:pt idx="14" formatCode="#,##0.00">
                  <c:v>1122.8</c:v>
                </c:pt>
                <c:pt idx="15" formatCode="#,##0.00">
                  <c:v>1078.5999999999999</c:v>
                </c:pt>
                <c:pt idx="16" formatCode="#,##0.00">
                  <c:v>1156.5</c:v>
                </c:pt>
                <c:pt idx="17" formatCode="#,##0.00">
                  <c:v>1261.5999999999999</c:v>
                </c:pt>
                <c:pt idx="18" formatCode="#,##0.00">
                  <c:v>1643.4</c:v>
                </c:pt>
                <c:pt idx="19" formatCode="#,##0.00">
                  <c:v>1812.5</c:v>
                </c:pt>
                <c:pt idx="20" formatCode="#,##0.00">
                  <c:v>2120.8000000000002</c:v>
                </c:pt>
                <c:pt idx="21" formatCode="#,##0.00">
                  <c:v>2276.9</c:v>
                </c:pt>
                <c:pt idx="22" formatCode="#,##0.00">
                  <c:v>2417.8000000000002</c:v>
                </c:pt>
                <c:pt idx="23" formatCode="#,##0.00">
                  <c:v>2510</c:v>
                </c:pt>
                <c:pt idx="24" formatCode="#,##0.00">
                  <c:v>2651.1</c:v>
                </c:pt>
                <c:pt idx="25" formatCode="#,##0.00">
                  <c:v>2874.9</c:v>
                </c:pt>
                <c:pt idx="26" formatCode="#,##0.00">
                  <c:v>3718</c:v>
                </c:pt>
                <c:pt idx="27" formatCode="#,##0.00">
                  <c:v>3509.7</c:v>
                </c:pt>
                <c:pt idx="28" formatCode="#,##0.00">
                  <c:v>3578.5</c:v>
                </c:pt>
                <c:pt idx="29" formatCode="#,##0.00">
                  <c:v>3675</c:v>
                </c:pt>
                <c:pt idx="30" formatCode="#,##0.00">
                  <c:v>3778</c:v>
                </c:pt>
                <c:pt idx="31" formatCode="#,##0.00">
                  <c:v>3887.5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895-431C-B1B9-1EB724B43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130304"/>
        <c:axId val="112140288"/>
      </c:lineChart>
      <c:catAx>
        <c:axId val="11213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12140288"/>
        <c:crosses val="autoZero"/>
        <c:auto val="1"/>
        <c:lblAlgn val="ctr"/>
        <c:lblOffset val="100"/>
        <c:noMultiLvlLbl val="0"/>
      </c:catAx>
      <c:valAx>
        <c:axId val="112140288"/>
        <c:scaling>
          <c:orientation val="minMax"/>
          <c:max val="4100"/>
          <c:min val="-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&quot;$&quot;#,##0.0" sourceLinked="0"/>
        <c:majorTickMark val="out"/>
        <c:minorTickMark val="none"/>
        <c:tickLblPos val="nextTo"/>
        <c:crossAx val="112130304"/>
        <c:crossesAt val="1"/>
        <c:crossBetween val="between"/>
      </c:valAx>
      <c:valAx>
        <c:axId val="112142208"/>
        <c:scaling>
          <c:orientation val="minMax"/>
          <c:max val="100"/>
          <c:min val="-44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Growth</a:t>
                </a:r>
              </a:p>
            </c:rich>
          </c:tx>
          <c:layout>
            <c:manualLayout>
              <c:xMode val="edge"/>
              <c:yMode val="edge"/>
              <c:x val="0.97400847970926696"/>
              <c:y val="0.4047690909873848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12143744"/>
        <c:crosses val="max"/>
        <c:crossBetween val="between"/>
      </c:valAx>
      <c:catAx>
        <c:axId val="11214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1422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6448186284406758"/>
          <c:y val="0.9552522878710441"/>
          <c:w val="0.27103627431186489"/>
          <c:h val="4.474771212895590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2761441000068"/>
          <c:y val="2.2396225542993552E-2"/>
          <c:w val="0.80562806844232637"/>
          <c:h val="0.8379441636661180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'Sales Tax'!$C$3</c:f>
              <c:strCache>
                <c:ptCount val="1"/>
                <c:pt idx="0">
                  <c:v>% Growth</c:v>
                </c:pt>
              </c:strCache>
            </c:strRef>
          </c:tx>
          <c:invertIfNegative val="0"/>
          <c:dLbls>
            <c:dLbl>
              <c:idx val="13"/>
              <c:layout>
                <c:manualLayout>
                  <c:x val="4.3928570069701155E-3"/>
                  <c:y val="1.613791940109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77-4FB1-AFA9-EEF749B097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'Sales Tax'!$A$4:$A$34</c:f>
              <c:strCache>
                <c:ptCount val="31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  <c:pt idx="30">
                  <c:v>2025-26</c:v>
                </c:pt>
              </c:strCache>
            </c:strRef>
          </c:cat>
          <c:val>
            <c:numRef>
              <c:f>'Sales Tax'!$C$4:$C$34</c:f>
              <c:numCache>
                <c:formatCode>0.0</c:formatCode>
                <c:ptCount val="31"/>
                <c:pt idx="0">
                  <c:v>7.5</c:v>
                </c:pt>
                <c:pt idx="1">
                  <c:v>5.6</c:v>
                </c:pt>
                <c:pt idx="2">
                  <c:v>7.1</c:v>
                </c:pt>
                <c:pt idx="3">
                  <c:v>7.6</c:v>
                </c:pt>
                <c:pt idx="4">
                  <c:v>8.6</c:v>
                </c:pt>
                <c:pt idx="5">
                  <c:v>5.0999999999999996</c:v>
                </c:pt>
                <c:pt idx="6">
                  <c:v>-1.6</c:v>
                </c:pt>
                <c:pt idx="7">
                  <c:v>0.4</c:v>
                </c:pt>
                <c:pt idx="8">
                  <c:v>9.1</c:v>
                </c:pt>
                <c:pt idx="9">
                  <c:v>11.3</c:v>
                </c:pt>
                <c:pt idx="10">
                  <c:v>10.199999999999999</c:v>
                </c:pt>
                <c:pt idx="11">
                  <c:v>0.4</c:v>
                </c:pt>
                <c:pt idx="12">
                  <c:v>-5.6</c:v>
                </c:pt>
                <c:pt idx="13">
                  <c:v>-10.8</c:v>
                </c:pt>
                <c:pt idx="14">
                  <c:v>-3.5</c:v>
                </c:pt>
                <c:pt idx="15">
                  <c:v>4.2</c:v>
                </c:pt>
                <c:pt idx="16">
                  <c:v>5.0999999999999996</c:v>
                </c:pt>
                <c:pt idx="17">
                  <c:v>6.1</c:v>
                </c:pt>
                <c:pt idx="18">
                  <c:v>7.2</c:v>
                </c:pt>
                <c:pt idx="19">
                  <c:v>7.7</c:v>
                </c:pt>
                <c:pt idx="20">
                  <c:v>5.5</c:v>
                </c:pt>
                <c:pt idx="21">
                  <c:v>4.7</c:v>
                </c:pt>
                <c:pt idx="22">
                  <c:v>5.4</c:v>
                </c:pt>
                <c:pt idx="23">
                  <c:v>5.3047992564213109</c:v>
                </c:pt>
                <c:pt idx="24">
                  <c:v>-3.1893823599061455</c:v>
                </c:pt>
                <c:pt idx="25">
                  <c:v>10.614972370162</c:v>
                </c:pt>
                <c:pt idx="26">
                  <c:v>7.626533716636863</c:v>
                </c:pt>
                <c:pt idx="27">
                  <c:v>2.9842475561920212</c:v>
                </c:pt>
                <c:pt idx="28">
                  <c:v>3.3515111575969092</c:v>
                </c:pt>
                <c:pt idx="29">
                  <c:v>1.2612133035774242</c:v>
                </c:pt>
                <c:pt idx="30">
                  <c:v>1.7237474906486083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7-4FB1-AFA9-EEF749B09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53440"/>
        <c:axId val="110349696"/>
      </c:barChart>
      <c:lineChart>
        <c:grouping val="standard"/>
        <c:varyColors val="0"/>
        <c:ser>
          <c:idx val="0"/>
          <c:order val="0"/>
          <c:tx>
            <c:strRef>
              <c:f>'Sales Tax'!$B$3</c:f>
              <c:strCache>
                <c:ptCount val="1"/>
                <c:pt idx="0">
                  <c:v>TOTAL SALES TAX</c:v>
                </c:pt>
              </c:strCache>
            </c:strRef>
          </c:tx>
          <c:marker>
            <c:symbol val="diamond"/>
            <c:size val="7"/>
          </c:marker>
          <c:dLbls>
            <c:dLbl>
              <c:idx val="11"/>
              <c:layout>
                <c:manualLayout>
                  <c:x val="-1.4659017968146993E-2"/>
                  <c:y val="-2.626262626262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77-4FB1-AFA9-EEF749B0971C}"/>
                </c:ext>
              </c:extLst>
            </c:dLbl>
            <c:dLbl>
              <c:idx val="14"/>
              <c:layout>
                <c:manualLayout>
                  <c:x val="1.7571428027880354E-2"/>
                  <c:y val="3.0258301059135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77-4FB1-AFA9-EEF749B0971C}"/>
                </c:ext>
              </c:extLst>
            </c:dLbl>
            <c:dLbl>
              <c:idx val="21"/>
              <c:layout>
                <c:manualLayout>
                  <c:x val="1.464285668989931E-3"/>
                  <c:y val="1.61377605648724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77-4FB1-AFA9-EEF749B0971C}"/>
                </c:ext>
              </c:extLst>
            </c:dLbl>
            <c:dLbl>
              <c:idx val="22"/>
              <c:layout>
                <c:manualLayout>
                  <c:x val="-0.12446428186415326"/>
                  <c:y val="-6.65682623300988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77-4FB1-AFA9-EEF749B0971C}"/>
                </c:ext>
              </c:extLst>
            </c:dLbl>
            <c:dLbl>
              <c:idx val="23"/>
              <c:layout>
                <c:manualLayout>
                  <c:x val="-5.8812442489998409E-2"/>
                  <c:y val="-0.111284042601156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77-4FB1-AFA9-EEF749B0971C}"/>
                </c:ext>
              </c:extLst>
            </c:dLbl>
            <c:dLbl>
              <c:idx val="24"/>
              <c:layout>
                <c:manualLayout>
                  <c:x val="3.3817154431748979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77-4FB1-AFA9-EEF749B097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'Sales Tax'!$A$4:$A$34</c:f>
              <c:strCache>
                <c:ptCount val="31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  <c:pt idx="30">
                  <c:v>2025-26</c:v>
                </c:pt>
              </c:strCache>
            </c:strRef>
          </c:cat>
          <c:val>
            <c:numRef>
              <c:f>'Sales Tax'!$B$4:$B$34</c:f>
              <c:numCache>
                <c:formatCode>"$"#,##0.0</c:formatCode>
                <c:ptCount val="31"/>
                <c:pt idx="0">
                  <c:v>11319.1</c:v>
                </c:pt>
                <c:pt idx="1">
                  <c:v>11948.9</c:v>
                </c:pt>
                <c:pt idx="2">
                  <c:v>12795.1</c:v>
                </c:pt>
                <c:pt idx="3">
                  <c:v>13767.1</c:v>
                </c:pt>
                <c:pt idx="4">
                  <c:v>14949.2</c:v>
                </c:pt>
                <c:pt idx="5">
                  <c:v>15717.2</c:v>
                </c:pt>
                <c:pt idx="6">
                  <c:v>15473.5</c:v>
                </c:pt>
                <c:pt idx="7">
                  <c:v>15534.5</c:v>
                </c:pt>
                <c:pt idx="8">
                  <c:v>16952.8</c:v>
                </c:pt>
                <c:pt idx="9">
                  <c:v>18863.599999999999</c:v>
                </c:pt>
                <c:pt idx="10">
                  <c:v>20785.900000000001</c:v>
                </c:pt>
                <c:pt idx="11">
                  <c:v>20869.8</c:v>
                </c:pt>
                <c:pt idx="12">
                  <c:v>19699.5</c:v>
                </c:pt>
                <c:pt idx="13">
                  <c:v>17577.099999999999</c:v>
                </c:pt>
                <c:pt idx="14">
                  <c:v>16964.2</c:v>
                </c:pt>
                <c:pt idx="15">
                  <c:v>17672.8</c:v>
                </c:pt>
                <c:pt idx="16">
                  <c:v>18569.099999999999</c:v>
                </c:pt>
                <c:pt idx="17">
                  <c:v>19701</c:v>
                </c:pt>
                <c:pt idx="18">
                  <c:v>21121.8</c:v>
                </c:pt>
                <c:pt idx="19">
                  <c:v>22748.9</c:v>
                </c:pt>
                <c:pt idx="20">
                  <c:v>23989.200000000001</c:v>
                </c:pt>
                <c:pt idx="21">
                  <c:v>25107.9</c:v>
                </c:pt>
                <c:pt idx="22">
                  <c:v>26466.6</c:v>
                </c:pt>
                <c:pt idx="23">
                  <c:v>27870.6</c:v>
                </c:pt>
                <c:pt idx="24">
                  <c:v>26981.699999999997</c:v>
                </c:pt>
                <c:pt idx="25">
                  <c:v>29845.799999999996</c:v>
                </c:pt>
                <c:pt idx="26">
                  <c:v>32122</c:v>
                </c:pt>
                <c:pt idx="27">
                  <c:v>33080.6</c:v>
                </c:pt>
                <c:pt idx="28">
                  <c:v>34189.300000000003</c:v>
                </c:pt>
                <c:pt idx="29">
                  <c:v>34620.5</c:v>
                </c:pt>
                <c:pt idx="30">
                  <c:v>35217.270000000004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077-4FB1-AFA9-EEF749B09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46240"/>
        <c:axId val="110347776"/>
      </c:lineChart>
      <c:catAx>
        <c:axId val="11034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0347776"/>
        <c:crosses val="autoZero"/>
        <c:auto val="1"/>
        <c:lblAlgn val="ctr"/>
        <c:lblOffset val="100"/>
        <c:noMultiLvlLbl val="0"/>
      </c:catAx>
      <c:valAx>
        <c:axId val="110347776"/>
        <c:scaling>
          <c:orientation val="minMax"/>
          <c:max val="4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110346240"/>
        <c:crosses val="autoZero"/>
        <c:crossBetween val="between"/>
      </c:valAx>
      <c:valAx>
        <c:axId val="110349696"/>
        <c:scaling>
          <c:orientation val="minMax"/>
          <c:max val="5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Growth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09053440"/>
        <c:crosses val="max"/>
        <c:crossBetween val="between"/>
      </c:valAx>
      <c:catAx>
        <c:axId val="109053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34969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368917154586446"/>
          <c:y val="0.95738285727646888"/>
          <c:w val="0.326216434484151"/>
          <c:h val="4.261714272353109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'Sales Tax'!$C$3</c:f>
              <c:strCache>
                <c:ptCount val="1"/>
                <c:pt idx="0">
                  <c:v>% Growth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'Sales Tax'!$A$4:$A$34</c:f>
              <c:strCache>
                <c:ptCount val="31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  <c:pt idx="30">
                  <c:v>2025-26</c:v>
                </c:pt>
              </c:strCache>
            </c:strRef>
          </c:cat>
          <c:val>
            <c:numRef>
              <c:f>'Sales Tax'!$F$4:$F$34</c:f>
              <c:numCache>
                <c:formatCode>0.0</c:formatCode>
                <c:ptCount val="31"/>
                <c:pt idx="0">
                  <c:v>7.1</c:v>
                </c:pt>
                <c:pt idx="1">
                  <c:v>6.4</c:v>
                </c:pt>
                <c:pt idx="2">
                  <c:v>5.8</c:v>
                </c:pt>
                <c:pt idx="3">
                  <c:v>4.5999999999999996</c:v>
                </c:pt>
                <c:pt idx="4">
                  <c:v>7</c:v>
                </c:pt>
                <c:pt idx="5">
                  <c:v>7.5</c:v>
                </c:pt>
                <c:pt idx="6">
                  <c:v>-8.6</c:v>
                </c:pt>
                <c:pt idx="7">
                  <c:v>-3.3</c:v>
                </c:pt>
                <c:pt idx="8">
                  <c:v>9.1</c:v>
                </c:pt>
                <c:pt idx="9">
                  <c:v>9.1</c:v>
                </c:pt>
                <c:pt idx="10">
                  <c:v>10.199999999999999</c:v>
                </c:pt>
                <c:pt idx="11">
                  <c:v>5.3</c:v>
                </c:pt>
                <c:pt idx="12">
                  <c:v>0</c:v>
                </c:pt>
                <c:pt idx="13">
                  <c:v>-5.4</c:v>
                </c:pt>
                <c:pt idx="14">
                  <c:v>-1.1000000000000001</c:v>
                </c:pt>
                <c:pt idx="15">
                  <c:v>3.6</c:v>
                </c:pt>
                <c:pt idx="16">
                  <c:v>4.4000000000000004</c:v>
                </c:pt>
                <c:pt idx="17">
                  <c:v>3.8</c:v>
                </c:pt>
                <c:pt idx="18">
                  <c:v>5</c:v>
                </c:pt>
                <c:pt idx="19">
                  <c:v>5.6</c:v>
                </c:pt>
                <c:pt idx="20">
                  <c:v>1.7</c:v>
                </c:pt>
                <c:pt idx="21">
                  <c:v>4.3</c:v>
                </c:pt>
                <c:pt idx="22">
                  <c:v>4.0999999999999996</c:v>
                </c:pt>
                <c:pt idx="23">
                  <c:v>4.3276315789473552</c:v>
                </c:pt>
                <c:pt idx="24">
                  <c:v>-2.7759209978685528</c:v>
                </c:pt>
                <c:pt idx="25">
                  <c:v>13.900996264009958</c:v>
                </c:pt>
                <c:pt idx="26">
                  <c:v>11.527948612819472</c:v>
                </c:pt>
                <c:pt idx="27">
                  <c:v>6.4538529093397079</c:v>
                </c:pt>
                <c:pt idx="28">
                  <c:v>4.0903248086257449</c:v>
                </c:pt>
                <c:pt idx="29">
                  <c:v>3.7876693392314031</c:v>
                </c:pt>
                <c:pt idx="30">
                  <c:v>3.766648907831649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DE-450A-97E0-E48182F51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98080"/>
        <c:axId val="110396160"/>
      </c:barChart>
      <c:lineChart>
        <c:grouping val="standard"/>
        <c:varyColors val="0"/>
        <c:ser>
          <c:idx val="0"/>
          <c:order val="0"/>
          <c:tx>
            <c:strRef>
              <c:f>'Sales Tax'!$E$3</c:f>
              <c:strCache>
                <c:ptCount val="1"/>
                <c:pt idx="0">
                  <c:v>CONSUMER NONDURABLES</c:v>
                </c:pt>
              </c:strCache>
            </c:strRef>
          </c:tx>
          <c:marker>
            <c:symbol val="diamond"/>
            <c:size val="7"/>
          </c:marker>
          <c:dLbls>
            <c:dLbl>
              <c:idx val="11"/>
              <c:layout>
                <c:manualLayout>
                  <c:x val="-0.10554492937065835"/>
                  <c:y val="-2.62626262626262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DE-450A-97E0-E48182F51B8E}"/>
                </c:ext>
              </c:extLst>
            </c:dLbl>
            <c:dLbl>
              <c:idx val="14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DE-450A-97E0-E48182F51B8E}"/>
                </c:ext>
              </c:extLst>
            </c:dLbl>
            <c:dLbl>
              <c:idx val="22"/>
              <c:layout>
                <c:manualLayout>
                  <c:x val="2.7821427710810729E-2"/>
                  <c:y val="3.22755211297448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DE-450A-97E0-E48182F51B8E}"/>
                </c:ext>
              </c:extLst>
            </c:dLbl>
            <c:dLbl>
              <c:idx val="23"/>
              <c:layout>
                <c:manualLayout>
                  <c:x val="-0.12161172161172172"/>
                  <c:y val="-5.24590122263496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DE-450A-97E0-E48182F51B8E}"/>
                </c:ext>
              </c:extLst>
            </c:dLbl>
            <c:dLbl>
              <c:idx val="25"/>
              <c:layout>
                <c:manualLayout>
                  <c:x val="2.7350494649707249E-2"/>
                  <c:y val="-2.8600608269629419E-2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19664849586108"/>
                      <c:h val="3.38560638731904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BDE-450A-97E0-E48182F51B8E}"/>
                </c:ext>
              </c:extLst>
            </c:dLbl>
            <c:dLbl>
              <c:idx val="27"/>
              <c:layout>
                <c:manualLayout>
                  <c:x val="-0.12991452991452992"/>
                  <c:y val="-5.48178325167897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DE-450A-97E0-E48182F51B8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'Sales Tax'!$A$4:$A$34</c:f>
              <c:strCache>
                <c:ptCount val="31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  <c:pt idx="30">
                  <c:v>2025-26</c:v>
                </c:pt>
              </c:strCache>
            </c:strRef>
          </c:cat>
          <c:val>
            <c:numRef>
              <c:f>'Sales Tax'!$E$4:$E$34</c:f>
              <c:numCache>
                <c:formatCode>"$"#,##0.0</c:formatCode>
                <c:ptCount val="31"/>
                <c:pt idx="0">
                  <c:v>3582.6</c:v>
                </c:pt>
                <c:pt idx="1">
                  <c:v>3812.8</c:v>
                </c:pt>
                <c:pt idx="2">
                  <c:v>4033.9</c:v>
                </c:pt>
                <c:pt idx="3">
                  <c:v>4219.3999999999996</c:v>
                </c:pt>
                <c:pt idx="4">
                  <c:v>4515.3</c:v>
                </c:pt>
                <c:pt idx="5">
                  <c:v>4853.8999999999996</c:v>
                </c:pt>
                <c:pt idx="6">
                  <c:v>4434.7</c:v>
                </c:pt>
                <c:pt idx="7">
                  <c:v>4287.3</c:v>
                </c:pt>
                <c:pt idx="8">
                  <c:v>4675.7</c:v>
                </c:pt>
                <c:pt idx="9">
                  <c:v>5099</c:v>
                </c:pt>
                <c:pt idx="10">
                  <c:v>5616.7</c:v>
                </c:pt>
                <c:pt idx="11">
                  <c:v>5911.6</c:v>
                </c:pt>
                <c:pt idx="12">
                  <c:v>5909.8</c:v>
                </c:pt>
                <c:pt idx="13">
                  <c:v>5591.6</c:v>
                </c:pt>
                <c:pt idx="14">
                  <c:v>5527.8</c:v>
                </c:pt>
                <c:pt idx="15">
                  <c:v>5726.4</c:v>
                </c:pt>
                <c:pt idx="16">
                  <c:v>5975.6</c:v>
                </c:pt>
                <c:pt idx="17">
                  <c:v>6204.5</c:v>
                </c:pt>
                <c:pt idx="18">
                  <c:v>6516.3</c:v>
                </c:pt>
                <c:pt idx="19">
                  <c:v>6883.2</c:v>
                </c:pt>
                <c:pt idx="20">
                  <c:v>7002.8</c:v>
                </c:pt>
                <c:pt idx="21">
                  <c:v>7301.1</c:v>
                </c:pt>
                <c:pt idx="22">
                  <c:v>7600</c:v>
                </c:pt>
                <c:pt idx="23">
                  <c:v>7928.9</c:v>
                </c:pt>
                <c:pt idx="24">
                  <c:v>7708.8</c:v>
                </c:pt>
                <c:pt idx="25">
                  <c:v>8780.4</c:v>
                </c:pt>
                <c:pt idx="26">
                  <c:v>9792.6</c:v>
                </c:pt>
                <c:pt idx="27">
                  <c:v>10424.6</c:v>
                </c:pt>
                <c:pt idx="28">
                  <c:v>10851</c:v>
                </c:pt>
                <c:pt idx="29">
                  <c:v>11262</c:v>
                </c:pt>
                <c:pt idx="30">
                  <c:v>11686.2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BDE-450A-97E0-E48182F51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71968"/>
        <c:axId val="110373504"/>
      </c:lineChart>
      <c:catAx>
        <c:axId val="11037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0373504"/>
        <c:crosses val="autoZero"/>
        <c:auto val="1"/>
        <c:lblAlgn val="ctr"/>
        <c:lblOffset val="100"/>
        <c:noMultiLvlLbl val="0"/>
      </c:catAx>
      <c:valAx>
        <c:axId val="110373504"/>
        <c:scaling>
          <c:orientation val="minMax"/>
          <c:max val="12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110371968"/>
        <c:crosses val="autoZero"/>
        <c:crossBetween val="between"/>
      </c:valAx>
      <c:valAx>
        <c:axId val="110396160"/>
        <c:scaling>
          <c:orientation val="minMax"/>
          <c:max val="62"/>
          <c:min val="-1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Growth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10398080"/>
        <c:crosses val="max"/>
        <c:crossBetween val="between"/>
      </c:valAx>
      <c:catAx>
        <c:axId val="110398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396160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'Sales Tax'!$C$3</c:f>
              <c:strCache>
                <c:ptCount val="1"/>
                <c:pt idx="0">
                  <c:v>% Growth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'Sales Tax'!$A$4:$A$34</c:f>
              <c:strCache>
                <c:ptCount val="31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  <c:pt idx="30">
                  <c:v>2025-26</c:v>
                </c:pt>
              </c:strCache>
            </c:strRef>
          </c:cat>
          <c:val>
            <c:numRef>
              <c:f>'Sales Tax'!$I$4:$I$34</c:f>
              <c:numCache>
                <c:formatCode>0.0</c:formatCode>
                <c:ptCount val="31"/>
                <c:pt idx="0">
                  <c:v>7.2</c:v>
                </c:pt>
                <c:pt idx="1">
                  <c:v>6.3</c:v>
                </c:pt>
                <c:pt idx="2">
                  <c:v>6.2</c:v>
                </c:pt>
                <c:pt idx="3">
                  <c:v>6.6</c:v>
                </c:pt>
                <c:pt idx="4">
                  <c:v>8.9</c:v>
                </c:pt>
                <c:pt idx="5">
                  <c:v>4.8</c:v>
                </c:pt>
                <c:pt idx="6">
                  <c:v>-2.6</c:v>
                </c:pt>
                <c:pt idx="7">
                  <c:v>0.8</c:v>
                </c:pt>
                <c:pt idx="8">
                  <c:v>7.6</c:v>
                </c:pt>
                <c:pt idx="9">
                  <c:v>9.1</c:v>
                </c:pt>
                <c:pt idx="10">
                  <c:v>7.5</c:v>
                </c:pt>
                <c:pt idx="11">
                  <c:v>2.8</c:v>
                </c:pt>
                <c:pt idx="12">
                  <c:v>1.1000000000000001</c:v>
                </c:pt>
                <c:pt idx="13">
                  <c:v>-6</c:v>
                </c:pt>
                <c:pt idx="14">
                  <c:v>-2.2999999999999998</c:v>
                </c:pt>
                <c:pt idx="15">
                  <c:v>5.6</c:v>
                </c:pt>
                <c:pt idx="16">
                  <c:v>6.8</c:v>
                </c:pt>
                <c:pt idx="17">
                  <c:v>5.7</c:v>
                </c:pt>
                <c:pt idx="18">
                  <c:v>7</c:v>
                </c:pt>
                <c:pt idx="19">
                  <c:v>8.5</c:v>
                </c:pt>
                <c:pt idx="20">
                  <c:v>6</c:v>
                </c:pt>
                <c:pt idx="21">
                  <c:v>4.3</c:v>
                </c:pt>
                <c:pt idx="22">
                  <c:v>6.5</c:v>
                </c:pt>
                <c:pt idx="23">
                  <c:v>5.3407623836379647</c:v>
                </c:pt>
                <c:pt idx="24">
                  <c:v>-11.044636521963479</c:v>
                </c:pt>
                <c:pt idx="25">
                  <c:v>-1.8889473016333369</c:v>
                </c:pt>
                <c:pt idx="26">
                  <c:v>19.772361929750005</c:v>
                </c:pt>
                <c:pt idx="27">
                  <c:v>7.1086976643732092</c:v>
                </c:pt>
                <c:pt idx="28">
                  <c:v>4.967593259397951</c:v>
                </c:pt>
                <c:pt idx="29">
                  <c:v>4.4278873200785052</c:v>
                </c:pt>
                <c:pt idx="30">
                  <c:v>4.1284524216224749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8-43F7-9ED1-803BA971F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456832"/>
        <c:axId val="110454656"/>
      </c:barChart>
      <c:lineChart>
        <c:grouping val="standard"/>
        <c:varyColors val="0"/>
        <c:ser>
          <c:idx val="0"/>
          <c:order val="0"/>
          <c:tx>
            <c:strRef>
              <c:f>'Sales Tax'!$H$3</c:f>
              <c:strCache>
                <c:ptCount val="1"/>
                <c:pt idx="0">
                  <c:v>TOURISM &amp; RECREATION</c:v>
                </c:pt>
              </c:strCache>
            </c:strRef>
          </c:tx>
          <c:marker>
            <c:symbol val="diamond"/>
            <c:size val="7"/>
          </c:marker>
          <c:dLbls>
            <c:dLbl>
              <c:idx val="12"/>
              <c:layout>
                <c:manualLayout>
                  <c:x val="-2.0522625155405792E-2"/>
                  <c:y val="-2.62626262626262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A8-43F7-9ED1-803BA971F094}"/>
                </c:ext>
              </c:extLst>
            </c:dLbl>
            <c:dLbl>
              <c:idx val="14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A8-43F7-9ED1-803BA971F094}"/>
                </c:ext>
              </c:extLst>
            </c:dLbl>
            <c:dLbl>
              <c:idx val="22"/>
              <c:layout>
                <c:manualLayout>
                  <c:x val="-0.19035713696870499"/>
                  <c:y val="-3.63099612709630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A8-43F7-9ED1-803BA971F094}"/>
                </c:ext>
              </c:extLst>
            </c:dLbl>
            <c:dLbl>
              <c:idx val="23"/>
              <c:layout>
                <c:manualLayout>
                  <c:x val="-8.4981684981685082E-2"/>
                  <c:y val="-9.28120985543109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A8-43F7-9ED1-803BA971F094}"/>
                </c:ext>
              </c:extLst>
            </c:dLbl>
            <c:dLbl>
              <c:idx val="25"/>
              <c:layout>
                <c:manualLayout>
                  <c:x val="1.470311062249971E-2"/>
                  <c:y val="-3.84435783531268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A8-43F7-9ED1-803BA971F094}"/>
                </c:ext>
              </c:extLst>
            </c:dLbl>
            <c:dLbl>
              <c:idx val="26"/>
              <c:layout>
                <c:manualLayout>
                  <c:x val="-5.7342131427748556E-2"/>
                  <c:y val="-0.137587543579611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A8-43F7-9ED1-803BA971F094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'Sales Tax'!$A$4:$A$33</c:f>
              <c:strCache>
                <c:ptCount val="30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</c:strCache>
            </c:strRef>
          </c:cat>
          <c:val>
            <c:numRef>
              <c:f>'Sales Tax'!$H$4:$H$34</c:f>
              <c:numCache>
                <c:formatCode>"$"#,##0.0</c:formatCode>
                <c:ptCount val="31"/>
                <c:pt idx="0">
                  <c:v>2222.4</c:v>
                </c:pt>
                <c:pt idx="1">
                  <c:v>2361.3000000000002</c:v>
                </c:pt>
                <c:pt idx="2">
                  <c:v>2508.8000000000002</c:v>
                </c:pt>
                <c:pt idx="3">
                  <c:v>2673.2</c:v>
                </c:pt>
                <c:pt idx="4">
                  <c:v>2910.6</c:v>
                </c:pt>
                <c:pt idx="5">
                  <c:v>3050.3</c:v>
                </c:pt>
                <c:pt idx="6">
                  <c:v>2971</c:v>
                </c:pt>
                <c:pt idx="7">
                  <c:v>2995.8</c:v>
                </c:pt>
                <c:pt idx="8">
                  <c:v>3224.5</c:v>
                </c:pt>
                <c:pt idx="9">
                  <c:v>3517.3</c:v>
                </c:pt>
                <c:pt idx="10">
                  <c:v>3782.7</c:v>
                </c:pt>
                <c:pt idx="11">
                  <c:v>3888.8</c:v>
                </c:pt>
                <c:pt idx="12">
                  <c:v>3932.6</c:v>
                </c:pt>
                <c:pt idx="13">
                  <c:v>3696.8</c:v>
                </c:pt>
                <c:pt idx="14">
                  <c:v>3611.4</c:v>
                </c:pt>
                <c:pt idx="15">
                  <c:v>3815.2</c:v>
                </c:pt>
                <c:pt idx="16">
                  <c:v>4075.8</c:v>
                </c:pt>
                <c:pt idx="17">
                  <c:v>4307.3</c:v>
                </c:pt>
                <c:pt idx="18">
                  <c:v>4607.1000000000004</c:v>
                </c:pt>
                <c:pt idx="19">
                  <c:v>5000</c:v>
                </c:pt>
                <c:pt idx="20">
                  <c:v>5299.1</c:v>
                </c:pt>
                <c:pt idx="21">
                  <c:v>5528.5</c:v>
                </c:pt>
                <c:pt idx="22">
                  <c:v>5886.8</c:v>
                </c:pt>
                <c:pt idx="23">
                  <c:v>6201.2</c:v>
                </c:pt>
                <c:pt idx="24">
                  <c:v>5516.3</c:v>
                </c:pt>
                <c:pt idx="25">
                  <c:v>5412.1</c:v>
                </c:pt>
                <c:pt idx="26">
                  <c:v>6482.2</c:v>
                </c:pt>
                <c:pt idx="27">
                  <c:v>6943</c:v>
                </c:pt>
                <c:pt idx="28">
                  <c:v>7287.9</c:v>
                </c:pt>
                <c:pt idx="29">
                  <c:v>7610.6</c:v>
                </c:pt>
                <c:pt idx="30">
                  <c:v>7924.8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CA8-43F7-9ED1-803BA971F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446848"/>
        <c:axId val="110452736"/>
      </c:lineChart>
      <c:catAx>
        <c:axId val="11044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10452736"/>
        <c:crosses val="autoZero"/>
        <c:auto val="1"/>
        <c:lblAlgn val="ctr"/>
        <c:lblOffset val="100"/>
        <c:noMultiLvlLbl val="0"/>
      </c:catAx>
      <c:valAx>
        <c:axId val="110452736"/>
        <c:scaling>
          <c:orientation val="minMax"/>
          <c:max val="8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110446848"/>
        <c:crosses val="autoZero"/>
        <c:crossBetween val="between"/>
      </c:valAx>
      <c:valAx>
        <c:axId val="110454656"/>
        <c:scaling>
          <c:orientation val="minMax"/>
          <c:max val="6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Growth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10456832"/>
        <c:crosses val="max"/>
        <c:crossBetween val="between"/>
      </c:valAx>
      <c:catAx>
        <c:axId val="110456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45465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314245994386426E-2"/>
          <c:y val="2.4487587567477404E-2"/>
          <c:w val="0.8197372010000894"/>
          <c:h val="0.8374520112459813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'Sales Tax'!$C$3</c:f>
              <c:strCache>
                <c:ptCount val="1"/>
                <c:pt idx="0">
                  <c:v>% Growth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'Sales Tax'!$A$4:$A$34</c:f>
              <c:strCache>
                <c:ptCount val="31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  <c:pt idx="30">
                  <c:v>2025-26</c:v>
                </c:pt>
              </c:strCache>
            </c:strRef>
          </c:cat>
          <c:val>
            <c:numRef>
              <c:f>'Sales Tax'!$L$4:$L$34</c:f>
              <c:numCache>
                <c:formatCode>0.0</c:formatCode>
                <c:ptCount val="31"/>
                <c:pt idx="0">
                  <c:v>10.199999999999999</c:v>
                </c:pt>
                <c:pt idx="1">
                  <c:v>1.6</c:v>
                </c:pt>
                <c:pt idx="2">
                  <c:v>10.5</c:v>
                </c:pt>
                <c:pt idx="3">
                  <c:v>8.6</c:v>
                </c:pt>
                <c:pt idx="4">
                  <c:v>10.3</c:v>
                </c:pt>
                <c:pt idx="5">
                  <c:v>4</c:v>
                </c:pt>
                <c:pt idx="6">
                  <c:v>7.9</c:v>
                </c:pt>
                <c:pt idx="7">
                  <c:v>0.5</c:v>
                </c:pt>
                <c:pt idx="8">
                  <c:v>6.9</c:v>
                </c:pt>
                <c:pt idx="9">
                  <c:v>7.7</c:v>
                </c:pt>
                <c:pt idx="10">
                  <c:v>7.5</c:v>
                </c:pt>
                <c:pt idx="11">
                  <c:v>-3.6</c:v>
                </c:pt>
                <c:pt idx="12">
                  <c:v>-12.2</c:v>
                </c:pt>
                <c:pt idx="13">
                  <c:v>-20.7</c:v>
                </c:pt>
                <c:pt idx="14">
                  <c:v>0.2</c:v>
                </c:pt>
                <c:pt idx="15">
                  <c:v>5.2</c:v>
                </c:pt>
                <c:pt idx="16">
                  <c:v>6.4</c:v>
                </c:pt>
                <c:pt idx="17">
                  <c:v>10.5</c:v>
                </c:pt>
                <c:pt idx="18">
                  <c:v>10.7</c:v>
                </c:pt>
                <c:pt idx="19">
                  <c:v>9.6</c:v>
                </c:pt>
                <c:pt idx="20">
                  <c:v>7.8</c:v>
                </c:pt>
                <c:pt idx="21">
                  <c:v>4.8</c:v>
                </c:pt>
                <c:pt idx="22">
                  <c:v>3.6</c:v>
                </c:pt>
                <c:pt idx="23">
                  <c:v>3.2715900890065042</c:v>
                </c:pt>
                <c:pt idx="24">
                  <c:v>-0.19482032060648136</c:v>
                </c:pt>
                <c:pt idx="25">
                  <c:v>22.201947762619078</c:v>
                </c:pt>
                <c:pt idx="26">
                  <c:v>1.1667679486066396</c:v>
                </c:pt>
                <c:pt idx="27">
                  <c:v>-3.0772135170851422</c:v>
                </c:pt>
                <c:pt idx="28">
                  <c:v>2.4559974501540571</c:v>
                </c:pt>
                <c:pt idx="29">
                  <c:v>3.3528628955600492</c:v>
                </c:pt>
                <c:pt idx="30">
                  <c:v>3.8171602481563705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7-4C22-9C31-9E9D2380C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56288"/>
        <c:axId val="110533632"/>
      </c:barChart>
      <c:lineChart>
        <c:grouping val="standard"/>
        <c:varyColors val="0"/>
        <c:ser>
          <c:idx val="0"/>
          <c:order val="0"/>
          <c:tx>
            <c:strRef>
              <c:f>'Sales Tax'!$K$3</c:f>
              <c:strCache>
                <c:ptCount val="1"/>
                <c:pt idx="0">
                  <c:v>AUTOS &amp; ACCESSORIES</c:v>
                </c:pt>
              </c:strCache>
            </c:strRef>
          </c:tx>
          <c:marker>
            <c:symbol val="diamond"/>
            <c:size val="7"/>
          </c:marker>
          <c:dLbls>
            <c:dLbl>
              <c:idx val="10"/>
              <c:layout>
                <c:manualLayout>
                  <c:x val="-1.9058117735283091E-2"/>
                  <c:y val="-5.04718610303255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47-4C22-9C31-9E9D2380C9D6}"/>
                </c:ext>
              </c:extLst>
            </c:dLbl>
            <c:dLbl>
              <c:idx val="13"/>
              <c:layout>
                <c:manualLayout>
                  <c:x val="-2.1979406420351247E-2"/>
                  <c:y val="-0.104882278608511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47-4C22-9C31-9E9D2380C9D6}"/>
                </c:ext>
              </c:extLst>
            </c:dLbl>
            <c:dLbl>
              <c:idx val="22"/>
              <c:layout>
                <c:manualLayout>
                  <c:x val="-0.21524999334153563"/>
                  <c:y val="-4.03444014121811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47-4C22-9C31-9E9D2380C9D6}"/>
                </c:ext>
              </c:extLst>
            </c:dLbl>
            <c:dLbl>
              <c:idx val="23"/>
              <c:layout>
                <c:manualLayout>
                  <c:x val="-0.10001183195201276"/>
                  <c:y val="-8.90785346703562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47-4C22-9C31-9E9D2380C9D6}"/>
                </c:ext>
              </c:extLst>
            </c:dLbl>
            <c:dLbl>
              <c:idx val="24"/>
              <c:layout>
                <c:manualLayout>
                  <c:x val="3.2346843369499022E-2"/>
                  <c:y val="2.02334622911193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47-4C22-9C31-9E9D2380C9D6}"/>
                </c:ext>
              </c:extLst>
            </c:dLbl>
            <c:dLbl>
              <c:idx val="25"/>
              <c:layout>
                <c:manualLayout>
                  <c:x val="-6.4693686738998141E-2"/>
                  <c:y val="-6.6770425560693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47-4C22-9C31-9E9D2380C9D6}"/>
                </c:ext>
              </c:extLst>
            </c:dLbl>
            <c:dLbl>
              <c:idx val="27"/>
              <c:layout>
                <c:manualLayout>
                  <c:x val="-3.9698398680748925E-2"/>
                  <c:y val="4.24902708113506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47-4C22-9C31-9E9D2380C9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'Sales Tax'!$A$4:$A$34</c:f>
              <c:strCache>
                <c:ptCount val="31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  <c:pt idx="30">
                  <c:v>2025-26</c:v>
                </c:pt>
              </c:strCache>
            </c:strRef>
          </c:cat>
          <c:val>
            <c:numRef>
              <c:f>'Sales Tax'!$K$4:$K$34</c:f>
              <c:numCache>
                <c:formatCode>"$"#,##0.0</c:formatCode>
                <c:ptCount val="31"/>
                <c:pt idx="0">
                  <c:v>2065.6</c:v>
                </c:pt>
                <c:pt idx="1">
                  <c:v>2098.5</c:v>
                </c:pt>
                <c:pt idx="2">
                  <c:v>2319.6</c:v>
                </c:pt>
                <c:pt idx="3">
                  <c:v>2520.1</c:v>
                </c:pt>
                <c:pt idx="4">
                  <c:v>2778.5</c:v>
                </c:pt>
                <c:pt idx="5">
                  <c:v>2890.3</c:v>
                </c:pt>
                <c:pt idx="6">
                  <c:v>3118.4</c:v>
                </c:pt>
                <c:pt idx="7">
                  <c:v>3133.9</c:v>
                </c:pt>
                <c:pt idx="8">
                  <c:v>3349.6</c:v>
                </c:pt>
                <c:pt idx="9">
                  <c:v>3607.6</c:v>
                </c:pt>
                <c:pt idx="10">
                  <c:v>3879.9</c:v>
                </c:pt>
                <c:pt idx="11">
                  <c:v>3739.3</c:v>
                </c:pt>
                <c:pt idx="12">
                  <c:v>3282.3</c:v>
                </c:pt>
                <c:pt idx="13">
                  <c:v>2604.1</c:v>
                </c:pt>
                <c:pt idx="14">
                  <c:v>2608.9</c:v>
                </c:pt>
                <c:pt idx="15">
                  <c:v>2744</c:v>
                </c:pt>
                <c:pt idx="16">
                  <c:v>2918.3</c:v>
                </c:pt>
                <c:pt idx="17">
                  <c:v>3224.2</c:v>
                </c:pt>
                <c:pt idx="18">
                  <c:v>3568</c:v>
                </c:pt>
                <c:pt idx="19">
                  <c:v>3910.1</c:v>
                </c:pt>
                <c:pt idx="20">
                  <c:v>4213.3</c:v>
                </c:pt>
                <c:pt idx="21">
                  <c:v>4415.6000000000004</c:v>
                </c:pt>
                <c:pt idx="22">
                  <c:v>4572.7</c:v>
                </c:pt>
                <c:pt idx="23">
                  <c:v>4722.3</c:v>
                </c:pt>
                <c:pt idx="24">
                  <c:v>4713.1000000000004</c:v>
                </c:pt>
                <c:pt idx="25">
                  <c:v>5759.5</c:v>
                </c:pt>
                <c:pt idx="26">
                  <c:v>5826.7</c:v>
                </c:pt>
                <c:pt idx="27">
                  <c:v>5647.4</c:v>
                </c:pt>
                <c:pt idx="28">
                  <c:v>5786.1</c:v>
                </c:pt>
                <c:pt idx="29">
                  <c:v>5980.1</c:v>
                </c:pt>
                <c:pt idx="30">
                  <c:v>6208.37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247-4C22-9C31-9E9D2380C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29920"/>
        <c:axId val="110531712"/>
      </c:lineChart>
      <c:catAx>
        <c:axId val="11052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10531712"/>
        <c:crosses val="autoZero"/>
        <c:auto val="1"/>
        <c:lblAlgn val="ctr"/>
        <c:lblOffset val="100"/>
        <c:noMultiLvlLbl val="0"/>
      </c:catAx>
      <c:valAx>
        <c:axId val="110531712"/>
        <c:scaling>
          <c:orientation val="minMax"/>
          <c:max val="64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110529920"/>
        <c:crossesAt val="1"/>
        <c:crossBetween val="between"/>
      </c:valAx>
      <c:valAx>
        <c:axId val="110533632"/>
        <c:scaling>
          <c:orientation val="minMax"/>
          <c:max val="6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Growth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10556288"/>
        <c:crosses val="max"/>
        <c:crossBetween val="between"/>
      </c:valAx>
      <c:catAx>
        <c:axId val="110556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53363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1288660071337232"/>
          <c:y val="0.95827163800351156"/>
          <c:w val="0.37422666397469545"/>
          <c:h val="4.172836199648843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'Sales Tax'!$C$3</c:f>
              <c:strCache>
                <c:ptCount val="1"/>
                <c:pt idx="0">
                  <c:v>% Growth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'Sales Tax'!$A$4:$A$34</c:f>
              <c:strCache>
                <c:ptCount val="31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  <c:pt idx="30">
                  <c:v>2025-26</c:v>
                </c:pt>
              </c:strCache>
            </c:strRef>
          </c:cat>
          <c:val>
            <c:numRef>
              <c:f>'Sales Tax'!$O$4:$O$34</c:f>
              <c:numCache>
                <c:formatCode>0.0</c:formatCode>
                <c:ptCount val="31"/>
                <c:pt idx="0">
                  <c:v>8.6999999999999993</c:v>
                </c:pt>
                <c:pt idx="1">
                  <c:v>9.1</c:v>
                </c:pt>
                <c:pt idx="2">
                  <c:v>9.3000000000000007</c:v>
                </c:pt>
                <c:pt idx="3">
                  <c:v>16.899999999999999</c:v>
                </c:pt>
                <c:pt idx="4">
                  <c:v>10.8</c:v>
                </c:pt>
                <c:pt idx="5">
                  <c:v>4.2</c:v>
                </c:pt>
                <c:pt idx="6">
                  <c:v>-2.6</c:v>
                </c:pt>
                <c:pt idx="7">
                  <c:v>0.7</c:v>
                </c:pt>
                <c:pt idx="8">
                  <c:v>10.4</c:v>
                </c:pt>
                <c:pt idx="9">
                  <c:v>11.9</c:v>
                </c:pt>
                <c:pt idx="10">
                  <c:v>11.6</c:v>
                </c:pt>
                <c:pt idx="11">
                  <c:v>-3</c:v>
                </c:pt>
                <c:pt idx="12">
                  <c:v>-12.5</c:v>
                </c:pt>
                <c:pt idx="13">
                  <c:v>-18.2</c:v>
                </c:pt>
                <c:pt idx="14">
                  <c:v>-8.1999999999999993</c:v>
                </c:pt>
                <c:pt idx="15">
                  <c:v>5.3</c:v>
                </c:pt>
                <c:pt idx="16">
                  <c:v>6</c:v>
                </c:pt>
                <c:pt idx="17">
                  <c:v>6.3</c:v>
                </c:pt>
                <c:pt idx="18">
                  <c:v>6.8</c:v>
                </c:pt>
                <c:pt idx="19">
                  <c:v>8</c:v>
                </c:pt>
                <c:pt idx="20">
                  <c:v>5.2</c:v>
                </c:pt>
                <c:pt idx="21">
                  <c:v>1</c:v>
                </c:pt>
                <c:pt idx="22">
                  <c:v>4.4000000000000004</c:v>
                </c:pt>
                <c:pt idx="23">
                  <c:v>0.36707184980142582</c:v>
                </c:pt>
                <c:pt idx="24">
                  <c:v>-3.885125007494461</c:v>
                </c:pt>
                <c:pt idx="25">
                  <c:v>18.819786663339787</c:v>
                </c:pt>
                <c:pt idx="26">
                  <c:v>0.84523309533810487</c:v>
                </c:pt>
                <c:pt idx="27">
                  <c:v>-4.1438908844812383</c:v>
                </c:pt>
                <c:pt idx="28">
                  <c:v>-0.86352033889098845</c:v>
                </c:pt>
                <c:pt idx="29">
                  <c:v>0.98608524159089495</c:v>
                </c:pt>
                <c:pt idx="30">
                  <c:v>1.4972333731148924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C-4433-B74F-B6B347DA8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04224"/>
        <c:axId val="107602304"/>
      </c:barChart>
      <c:lineChart>
        <c:grouping val="standard"/>
        <c:varyColors val="0"/>
        <c:ser>
          <c:idx val="0"/>
          <c:order val="0"/>
          <c:tx>
            <c:strRef>
              <c:f>'Sales Tax'!$N$3</c:f>
              <c:strCache>
                <c:ptCount val="1"/>
                <c:pt idx="0">
                  <c:v>OTHER DURABLES</c:v>
                </c:pt>
              </c:strCache>
            </c:strRef>
          </c:tx>
          <c:marker>
            <c:symbol val="diamond"/>
            <c:size val="7"/>
          </c:marker>
          <c:dLbls>
            <c:dLbl>
              <c:idx val="10"/>
              <c:layout>
                <c:manualLayout>
                  <c:x val="-4.1045250310811583E-2"/>
                  <c:y val="-2.02020202020202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5C-4433-B74F-B6B347DA81D8}"/>
                </c:ext>
              </c:extLst>
            </c:dLbl>
            <c:dLbl>
              <c:idx val="14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5C-4433-B74F-B6B347DA81D8}"/>
                </c:ext>
              </c:extLst>
            </c:dLbl>
            <c:dLbl>
              <c:idx val="22"/>
              <c:layout>
                <c:manualLayout>
                  <c:x val="-0.12739285320213334"/>
                  <c:y val="-4.23616214827901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5C-4433-B74F-B6B347DA81D8}"/>
                </c:ext>
              </c:extLst>
            </c:dLbl>
            <c:dLbl>
              <c:idx val="23"/>
              <c:layout>
                <c:manualLayout>
                  <c:x val="-0.10740934895552344"/>
                  <c:y val="8.90159224602743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5C-4433-B74F-B6B347DA81D8}"/>
                </c:ext>
              </c:extLst>
            </c:dLbl>
            <c:dLbl>
              <c:idx val="24"/>
              <c:layout>
                <c:manualLayout>
                  <c:x val="1.1762488497999683E-2"/>
                  <c:y val="3.43968858949028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5C-4433-B74F-B6B347DA81D8}"/>
                </c:ext>
              </c:extLst>
            </c:dLbl>
            <c:dLbl>
              <c:idx val="25"/>
              <c:layout>
                <c:manualLayout>
                  <c:x val="-4.8520265054248585E-2"/>
                  <c:y val="-6.47470793315820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5C-4433-B74F-B6B347DA81D8}"/>
                </c:ext>
              </c:extLst>
            </c:dLbl>
            <c:dLbl>
              <c:idx val="27"/>
              <c:layout>
                <c:manualLayout>
                  <c:x val="-4.2639020805248846E-2"/>
                  <c:y val="5.86770406442462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5C-4433-B74F-B6B347DA81D8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'Sales Tax'!$A$4:$A$34</c:f>
              <c:strCache>
                <c:ptCount val="31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  <c:pt idx="30">
                  <c:v>2025-26</c:v>
                </c:pt>
              </c:strCache>
            </c:strRef>
          </c:cat>
          <c:val>
            <c:numRef>
              <c:f>'Sales Tax'!$N$4:$N$34</c:f>
              <c:numCache>
                <c:formatCode>"$"#,##0.0</c:formatCode>
                <c:ptCount val="31"/>
                <c:pt idx="0">
                  <c:v>789.1</c:v>
                </c:pt>
                <c:pt idx="1">
                  <c:v>861.1</c:v>
                </c:pt>
                <c:pt idx="2">
                  <c:v>941.1</c:v>
                </c:pt>
                <c:pt idx="3">
                  <c:v>1100.2</c:v>
                </c:pt>
                <c:pt idx="4">
                  <c:v>1218.9000000000001</c:v>
                </c:pt>
                <c:pt idx="5">
                  <c:v>1270.2</c:v>
                </c:pt>
                <c:pt idx="6">
                  <c:v>1236.7</c:v>
                </c:pt>
                <c:pt idx="7">
                  <c:v>1245.8</c:v>
                </c:pt>
                <c:pt idx="8">
                  <c:v>1375.5</c:v>
                </c:pt>
                <c:pt idx="9">
                  <c:v>1538.9</c:v>
                </c:pt>
                <c:pt idx="10">
                  <c:v>1716.8</c:v>
                </c:pt>
                <c:pt idx="11">
                  <c:v>1664.6</c:v>
                </c:pt>
                <c:pt idx="12">
                  <c:v>1456.9</c:v>
                </c:pt>
                <c:pt idx="13">
                  <c:v>1192.3</c:v>
                </c:pt>
                <c:pt idx="14">
                  <c:v>1094</c:v>
                </c:pt>
                <c:pt idx="15">
                  <c:v>1152.5</c:v>
                </c:pt>
                <c:pt idx="16">
                  <c:v>1221.5999999999999</c:v>
                </c:pt>
                <c:pt idx="17">
                  <c:v>1298.0999999999999</c:v>
                </c:pt>
                <c:pt idx="18">
                  <c:v>1386.6</c:v>
                </c:pt>
                <c:pt idx="19">
                  <c:v>1497.5</c:v>
                </c:pt>
                <c:pt idx="20">
                  <c:v>1576.1</c:v>
                </c:pt>
                <c:pt idx="21">
                  <c:v>1592.5</c:v>
                </c:pt>
                <c:pt idx="22">
                  <c:v>1661.8</c:v>
                </c:pt>
                <c:pt idx="23">
                  <c:v>1667.9</c:v>
                </c:pt>
                <c:pt idx="24">
                  <c:v>1603.1</c:v>
                </c:pt>
                <c:pt idx="25">
                  <c:v>1904.8</c:v>
                </c:pt>
                <c:pt idx="26">
                  <c:v>1920.9</c:v>
                </c:pt>
                <c:pt idx="27">
                  <c:v>1841.3</c:v>
                </c:pt>
                <c:pt idx="28">
                  <c:v>1825.4</c:v>
                </c:pt>
                <c:pt idx="29">
                  <c:v>1843.4</c:v>
                </c:pt>
                <c:pt idx="30">
                  <c:v>1871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15C-4433-B74F-B6B347DA8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90400"/>
        <c:axId val="107591936"/>
      </c:lineChart>
      <c:catAx>
        <c:axId val="10759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591936"/>
        <c:crosses val="autoZero"/>
        <c:auto val="1"/>
        <c:lblAlgn val="ctr"/>
        <c:lblOffset val="100"/>
        <c:noMultiLvlLbl val="0"/>
      </c:catAx>
      <c:valAx>
        <c:axId val="107591936"/>
        <c:scaling>
          <c:orientation val="minMax"/>
          <c:max val="2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107590400"/>
        <c:crosses val="autoZero"/>
        <c:crossBetween val="between"/>
      </c:valAx>
      <c:valAx>
        <c:axId val="107602304"/>
        <c:scaling>
          <c:orientation val="minMax"/>
          <c:max val="6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Growth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07604224"/>
        <c:crosses val="max"/>
        <c:crossBetween val="between"/>
      </c:valAx>
      <c:catAx>
        <c:axId val="107604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60230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94313166718415E-2"/>
          <c:y val="1.8388928656645192E-2"/>
          <c:w val="0.82027778492773629"/>
          <c:h val="0.8377046051061799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'Sales Tax'!$R$3</c:f>
              <c:strCache>
                <c:ptCount val="1"/>
                <c:pt idx="0">
                  <c:v>% Growth</c:v>
                </c:pt>
              </c:strCache>
            </c:strRef>
          </c:tx>
          <c:invertIfNegative val="0"/>
          <c:dLbls>
            <c:dLbl>
              <c:idx val="13"/>
              <c:layout>
                <c:manualLayout>
                  <c:x val="4.4235262973598777E-3"/>
                  <c:y val="6.1145593573360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24-4A15-8291-0BB06BFDB36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'Sales Tax'!$A$4:$A$34</c:f>
              <c:strCache>
                <c:ptCount val="31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  <c:pt idx="30">
                  <c:v>2025-26</c:v>
                </c:pt>
              </c:strCache>
            </c:strRef>
          </c:cat>
          <c:val>
            <c:numRef>
              <c:f>'Sales Tax'!$R$4:$R$34</c:f>
              <c:numCache>
                <c:formatCode>General</c:formatCode>
                <c:ptCount val="31"/>
                <c:pt idx="0">
                  <c:v>5.2</c:v>
                </c:pt>
                <c:pt idx="1">
                  <c:v>6.1</c:v>
                </c:pt>
                <c:pt idx="2">
                  <c:v>7.3</c:v>
                </c:pt>
                <c:pt idx="3">
                  <c:v>12.5</c:v>
                </c:pt>
                <c:pt idx="4">
                  <c:v>10.5</c:v>
                </c:pt>
                <c:pt idx="5">
                  <c:v>3.8</c:v>
                </c:pt>
                <c:pt idx="6">
                  <c:v>-1</c:v>
                </c:pt>
                <c:pt idx="7" formatCode="#,##0.0">
                  <c:v>10.199999999999999</c:v>
                </c:pt>
                <c:pt idx="8" formatCode="#,##0.0">
                  <c:v>5.2</c:v>
                </c:pt>
                <c:pt idx="9" formatCode="#,##0.0">
                  <c:v>23.9</c:v>
                </c:pt>
                <c:pt idx="10" formatCode="#,##0.0">
                  <c:v>16</c:v>
                </c:pt>
                <c:pt idx="11" formatCode="#,##0.0">
                  <c:v>-10.5</c:v>
                </c:pt>
                <c:pt idx="12" formatCode="#,##0.0">
                  <c:v>-14.4</c:v>
                </c:pt>
                <c:pt idx="13" formatCode="#,##0.0">
                  <c:v>-19.399999999999999</c:v>
                </c:pt>
                <c:pt idx="14">
                  <c:v>-9.3000000000000007</c:v>
                </c:pt>
                <c:pt idx="15">
                  <c:v>1.8</c:v>
                </c:pt>
                <c:pt idx="16">
                  <c:v>4.8</c:v>
                </c:pt>
                <c:pt idx="17" formatCode="#,##0.0">
                  <c:v>12.9</c:v>
                </c:pt>
                <c:pt idx="18" formatCode="#,##0.0">
                  <c:v>12.1</c:v>
                </c:pt>
                <c:pt idx="19">
                  <c:v>9.9</c:v>
                </c:pt>
                <c:pt idx="20">
                  <c:v>8.6</c:v>
                </c:pt>
                <c:pt idx="21">
                  <c:v>6.5</c:v>
                </c:pt>
                <c:pt idx="22">
                  <c:v>7.4</c:v>
                </c:pt>
                <c:pt idx="23" formatCode="0.0">
                  <c:v>7.5635386119257131</c:v>
                </c:pt>
                <c:pt idx="24" formatCode="0.0">
                  <c:v>0.95990003407928626</c:v>
                </c:pt>
                <c:pt idx="25" formatCode="0.0">
                  <c:v>11.960618846694793</c:v>
                </c:pt>
                <c:pt idx="26" formatCode="0.0">
                  <c:v>-2.9596502688307047</c:v>
                </c:pt>
                <c:pt idx="27" formatCode="0.0">
                  <c:v>-0.20194697597348821</c:v>
                </c:pt>
                <c:pt idx="28" formatCode="0.0">
                  <c:v>2.7966585378508935</c:v>
                </c:pt>
                <c:pt idx="29" formatCode="0.0">
                  <c:v>2.6196244700181559</c:v>
                </c:pt>
                <c:pt idx="30" formatCode="0.0">
                  <c:v>2.2527175249619003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24-4A15-8291-0BB06BFD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65696"/>
        <c:axId val="119563776"/>
      </c:barChart>
      <c:lineChart>
        <c:grouping val="standard"/>
        <c:varyColors val="0"/>
        <c:ser>
          <c:idx val="0"/>
          <c:order val="0"/>
          <c:tx>
            <c:strRef>
              <c:f>'Sales Tax'!$Q$3</c:f>
              <c:strCache>
                <c:ptCount val="1"/>
                <c:pt idx="0">
                  <c:v>BUILDING INVESTMENT</c:v>
                </c:pt>
              </c:strCache>
            </c:strRef>
          </c:tx>
          <c:marker>
            <c:symbol val="diamond"/>
            <c:size val="7"/>
          </c:marker>
          <c:dLbls>
            <c:dLbl>
              <c:idx val="10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24-4A15-8291-0BB06BFDB36A}"/>
                </c:ext>
              </c:extLst>
            </c:dLbl>
            <c:dLbl>
              <c:idx val="14"/>
              <c:layout>
                <c:manualLayout>
                  <c:x val="-7.3295089840734962E-2"/>
                  <c:y val="1.41414141414141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24-4A15-8291-0BB06BFDB36A}"/>
                </c:ext>
              </c:extLst>
            </c:dLbl>
            <c:dLbl>
              <c:idx val="22"/>
              <c:layout>
                <c:manualLayout>
                  <c:x val="-0.12885713887112349"/>
                  <c:y val="-6.65682623300988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24-4A15-8291-0BB06BFDB36A}"/>
                </c:ext>
              </c:extLst>
            </c:dLbl>
            <c:dLbl>
              <c:idx val="23"/>
              <c:layout>
                <c:manualLayout>
                  <c:x val="3.0769230769230663E-2"/>
                  <c:y val="-2.017654316398064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24-4A15-8291-0BB06BFDB36A}"/>
                </c:ext>
              </c:extLst>
            </c:dLbl>
            <c:dLbl>
              <c:idx val="27"/>
              <c:layout>
                <c:manualLayout>
                  <c:x val="-9.7040530108497489E-2"/>
                  <c:y val="-7.68871567062536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24-4A15-8291-0BB06BFDB3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'Sales Tax'!$A$4:$A$34</c:f>
              <c:strCache>
                <c:ptCount val="31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  <c:pt idx="30">
                  <c:v>2025-26</c:v>
                </c:pt>
              </c:strCache>
            </c:strRef>
          </c:cat>
          <c:val>
            <c:numRef>
              <c:f>'Sales Tax'!$Q$4:$Q$34</c:f>
              <c:numCache>
                <c:formatCode>"$"#,##0.0</c:formatCode>
                <c:ptCount val="31"/>
                <c:pt idx="0">
                  <c:v>654.70000000000005</c:v>
                </c:pt>
                <c:pt idx="1">
                  <c:v>694.6</c:v>
                </c:pt>
                <c:pt idx="2">
                  <c:v>745.5</c:v>
                </c:pt>
                <c:pt idx="3">
                  <c:v>838.5</c:v>
                </c:pt>
                <c:pt idx="4">
                  <c:v>926.2</c:v>
                </c:pt>
                <c:pt idx="5">
                  <c:v>961.7</c:v>
                </c:pt>
                <c:pt idx="6">
                  <c:v>952.2</c:v>
                </c:pt>
                <c:pt idx="7">
                  <c:v>1048.9000000000001</c:v>
                </c:pt>
                <c:pt idx="8">
                  <c:v>1103.5</c:v>
                </c:pt>
                <c:pt idx="9">
                  <c:v>1367.4</c:v>
                </c:pt>
                <c:pt idx="10">
                  <c:v>1586.4</c:v>
                </c:pt>
                <c:pt idx="11">
                  <c:v>1419.7</c:v>
                </c:pt>
                <c:pt idx="12">
                  <c:v>1215</c:v>
                </c:pt>
                <c:pt idx="13">
                  <c:v>979</c:v>
                </c:pt>
                <c:pt idx="14">
                  <c:v>888.3</c:v>
                </c:pt>
                <c:pt idx="15">
                  <c:v>904.5</c:v>
                </c:pt>
                <c:pt idx="16">
                  <c:v>947.5</c:v>
                </c:pt>
                <c:pt idx="17">
                  <c:v>1069.8</c:v>
                </c:pt>
                <c:pt idx="18">
                  <c:v>1199.5</c:v>
                </c:pt>
                <c:pt idx="19">
                  <c:v>1317.8</c:v>
                </c:pt>
                <c:pt idx="20">
                  <c:v>1431.8</c:v>
                </c:pt>
                <c:pt idx="21">
                  <c:v>1524.4</c:v>
                </c:pt>
                <c:pt idx="22">
                  <c:v>1636.8</c:v>
                </c:pt>
                <c:pt idx="23">
                  <c:v>1760.6</c:v>
                </c:pt>
                <c:pt idx="24">
                  <c:v>1777.5</c:v>
                </c:pt>
                <c:pt idx="25">
                  <c:v>1990.1</c:v>
                </c:pt>
                <c:pt idx="26">
                  <c:v>1931.2</c:v>
                </c:pt>
                <c:pt idx="27">
                  <c:v>1927.3</c:v>
                </c:pt>
                <c:pt idx="28">
                  <c:v>1981.2</c:v>
                </c:pt>
                <c:pt idx="29">
                  <c:v>2033.1</c:v>
                </c:pt>
                <c:pt idx="30">
                  <c:v>2078.9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024-4A15-8291-0BB06BFD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50272"/>
        <c:axId val="110951808"/>
      </c:lineChart>
      <c:catAx>
        <c:axId val="11095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10951808"/>
        <c:crosses val="autoZero"/>
        <c:auto val="1"/>
        <c:lblAlgn val="ctr"/>
        <c:lblOffset val="100"/>
        <c:noMultiLvlLbl val="0"/>
      </c:catAx>
      <c:valAx>
        <c:axId val="110951808"/>
        <c:scaling>
          <c:orientation val="minMax"/>
          <c:max val="22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110950272"/>
        <c:crosses val="autoZero"/>
        <c:crossBetween val="between"/>
      </c:valAx>
      <c:valAx>
        <c:axId val="119563776"/>
        <c:scaling>
          <c:orientation val="minMax"/>
          <c:max val="90"/>
          <c:min val="-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Growth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19565696"/>
        <c:crosses val="max"/>
        <c:crossBetween val="between"/>
      </c:valAx>
      <c:catAx>
        <c:axId val="119565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56377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'Sales Tax'!$C$3</c:f>
              <c:strCache>
                <c:ptCount val="1"/>
                <c:pt idx="0">
                  <c:v>% Growth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'Sales Tax'!$A$4:$A$34</c:f>
              <c:strCache>
                <c:ptCount val="31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  <c:pt idx="30">
                  <c:v>2025-26</c:v>
                </c:pt>
              </c:strCache>
            </c:strRef>
          </c:cat>
          <c:val>
            <c:numRef>
              <c:f>'Sales Tax'!$U$4:$U$34</c:f>
              <c:numCache>
                <c:formatCode>0.0</c:formatCode>
                <c:ptCount val="31"/>
                <c:pt idx="0">
                  <c:v>6.3</c:v>
                </c:pt>
                <c:pt idx="1">
                  <c:v>5.8</c:v>
                </c:pt>
                <c:pt idx="2">
                  <c:v>5.9</c:v>
                </c:pt>
                <c:pt idx="3">
                  <c:v>7.5</c:v>
                </c:pt>
                <c:pt idx="4">
                  <c:v>7.6</c:v>
                </c:pt>
                <c:pt idx="5">
                  <c:v>3.5</c:v>
                </c:pt>
                <c:pt idx="6">
                  <c:v>2.6</c:v>
                </c:pt>
                <c:pt idx="7">
                  <c:v>2.2999999999999998</c:v>
                </c:pt>
                <c:pt idx="8">
                  <c:v>14.2</c:v>
                </c:pt>
                <c:pt idx="9">
                  <c:v>15.8</c:v>
                </c:pt>
                <c:pt idx="10">
                  <c:v>12.6</c:v>
                </c:pt>
                <c:pt idx="11">
                  <c:v>1</c:v>
                </c:pt>
                <c:pt idx="12">
                  <c:v>-8.1</c:v>
                </c:pt>
                <c:pt idx="13">
                  <c:v>-10</c:v>
                </c:pt>
                <c:pt idx="14">
                  <c:v>-8</c:v>
                </c:pt>
                <c:pt idx="15">
                  <c:v>3</c:v>
                </c:pt>
                <c:pt idx="16">
                  <c:v>3</c:v>
                </c:pt>
                <c:pt idx="17">
                  <c:v>4.9000000000000004</c:v>
                </c:pt>
                <c:pt idx="18">
                  <c:v>6.9</c:v>
                </c:pt>
                <c:pt idx="19">
                  <c:v>7.7</c:v>
                </c:pt>
                <c:pt idx="20">
                  <c:v>7.9</c:v>
                </c:pt>
                <c:pt idx="21">
                  <c:v>6.3</c:v>
                </c:pt>
                <c:pt idx="22">
                  <c:v>7.6</c:v>
                </c:pt>
                <c:pt idx="23">
                  <c:v>9.4156797494372224</c:v>
                </c:pt>
                <c:pt idx="24">
                  <c:v>1.3131764916360922</c:v>
                </c:pt>
                <c:pt idx="25">
                  <c:v>5.9333557011425286</c:v>
                </c:pt>
                <c:pt idx="26">
                  <c:v>2.8255180116354639</c:v>
                </c:pt>
                <c:pt idx="27">
                  <c:v>2.0848194021140021</c:v>
                </c:pt>
                <c:pt idx="28">
                  <c:v>2.5520088931237028</c:v>
                </c:pt>
                <c:pt idx="29">
                  <c:v>-8.7709246326091233</c:v>
                </c:pt>
                <c:pt idx="30">
                  <c:v>-7.5246549997453949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C-4258-8B73-8A19CAD84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624448"/>
        <c:axId val="119618176"/>
      </c:barChart>
      <c:lineChart>
        <c:grouping val="standard"/>
        <c:varyColors val="0"/>
        <c:ser>
          <c:idx val="0"/>
          <c:order val="0"/>
          <c:tx>
            <c:strRef>
              <c:f>'Sales Tax'!$T$3</c:f>
              <c:strCache>
                <c:ptCount val="1"/>
                <c:pt idx="0">
                  <c:v>BUSINESS INVESTMENT</c:v>
                </c:pt>
              </c:strCache>
            </c:strRef>
          </c:tx>
          <c:marker>
            <c:symbol val="diamond"/>
            <c:size val="7"/>
          </c:marker>
          <c:dLbls>
            <c:dLbl>
              <c:idx val="11"/>
              <c:layout>
                <c:manualLayout>
                  <c:x val="-0.10554492937065835"/>
                  <c:y val="-2.62626262626262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2C-4258-8B73-8A19CAD84C60}"/>
                </c:ext>
              </c:extLst>
            </c:dLbl>
            <c:dLbl>
              <c:idx val="14"/>
              <c:layout>
                <c:manualLayout>
                  <c:x val="-4.6908857498070375E-2"/>
                  <c:y val="2.22222222222222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2C-4258-8B73-8A19CAD84C60}"/>
                </c:ext>
              </c:extLst>
            </c:dLbl>
            <c:dLbl>
              <c:idx val="22"/>
              <c:layout>
                <c:manualLayout>
                  <c:x val="-0.114214282181223"/>
                  <c:y val="-6.25338221888807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2C-4258-8B73-8A19CAD84C60}"/>
                </c:ext>
              </c:extLst>
            </c:dLbl>
            <c:dLbl>
              <c:idx val="23"/>
              <c:layout>
                <c:manualLayout>
                  <c:x val="-8.0586080586080591E-2"/>
                  <c:y val="-8.87767899215148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2C-4258-8B73-8A19CAD84C60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'Sales Tax'!$A$4:$A$34</c:f>
              <c:strCache>
                <c:ptCount val="31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  <c:pt idx="20">
                  <c:v>2015-16</c:v>
                </c:pt>
                <c:pt idx="21">
                  <c:v>2016-17</c:v>
                </c:pt>
                <c:pt idx="22">
                  <c:v>2017-18</c:v>
                </c:pt>
                <c:pt idx="23">
                  <c:v>2018-19</c:v>
                </c:pt>
                <c:pt idx="24">
                  <c:v>2019-20</c:v>
                </c:pt>
                <c:pt idx="25">
                  <c:v>2020-21</c:v>
                </c:pt>
                <c:pt idx="26">
                  <c:v>2021-22</c:v>
                </c:pt>
                <c:pt idx="27">
                  <c:v>2022-23</c:v>
                </c:pt>
                <c:pt idx="28">
                  <c:v>2023-24</c:v>
                </c:pt>
                <c:pt idx="29">
                  <c:v>2024-25</c:v>
                </c:pt>
                <c:pt idx="30">
                  <c:v>2025-26</c:v>
                </c:pt>
              </c:strCache>
            </c:strRef>
          </c:cat>
          <c:val>
            <c:numRef>
              <c:f>'Sales Tax'!$T$4:$T$34</c:f>
              <c:numCache>
                <c:formatCode>"$"#,##0.0</c:formatCode>
                <c:ptCount val="31"/>
                <c:pt idx="0">
                  <c:v>2004.7</c:v>
                </c:pt>
                <c:pt idx="1">
                  <c:v>2120.5</c:v>
                </c:pt>
                <c:pt idx="2">
                  <c:v>2246.1999999999998</c:v>
                </c:pt>
                <c:pt idx="3">
                  <c:v>2415.6999999999998</c:v>
                </c:pt>
                <c:pt idx="4">
                  <c:v>2599.6999999999998</c:v>
                </c:pt>
                <c:pt idx="5">
                  <c:v>2690.8</c:v>
                </c:pt>
                <c:pt idx="6">
                  <c:v>2760.6</c:v>
                </c:pt>
                <c:pt idx="7">
                  <c:v>2822.9</c:v>
                </c:pt>
                <c:pt idx="8">
                  <c:v>3223.9</c:v>
                </c:pt>
                <c:pt idx="9">
                  <c:v>3733.4</c:v>
                </c:pt>
                <c:pt idx="10">
                  <c:v>4203.3999999999996</c:v>
                </c:pt>
                <c:pt idx="11">
                  <c:v>4245.8</c:v>
                </c:pt>
                <c:pt idx="12">
                  <c:v>3902.9</c:v>
                </c:pt>
                <c:pt idx="13">
                  <c:v>3513.3</c:v>
                </c:pt>
                <c:pt idx="14">
                  <c:v>3233.8</c:v>
                </c:pt>
                <c:pt idx="15">
                  <c:v>3330.2</c:v>
                </c:pt>
                <c:pt idx="16">
                  <c:v>3430.3</c:v>
                </c:pt>
                <c:pt idx="17">
                  <c:v>3597</c:v>
                </c:pt>
                <c:pt idx="18">
                  <c:v>3844.3</c:v>
                </c:pt>
                <c:pt idx="19">
                  <c:v>4140.3</c:v>
                </c:pt>
                <c:pt idx="20">
                  <c:v>4466</c:v>
                </c:pt>
                <c:pt idx="21">
                  <c:v>4745.7</c:v>
                </c:pt>
                <c:pt idx="22">
                  <c:v>5108.5</c:v>
                </c:pt>
                <c:pt idx="23">
                  <c:v>5589.5</c:v>
                </c:pt>
                <c:pt idx="24">
                  <c:v>5662.9</c:v>
                </c:pt>
                <c:pt idx="25">
                  <c:v>5998.9</c:v>
                </c:pt>
                <c:pt idx="26">
                  <c:v>6168.4</c:v>
                </c:pt>
                <c:pt idx="27">
                  <c:v>6297</c:v>
                </c:pt>
                <c:pt idx="28">
                  <c:v>6457.7</c:v>
                </c:pt>
                <c:pt idx="29">
                  <c:v>5891.3</c:v>
                </c:pt>
                <c:pt idx="30">
                  <c:v>5448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2C-4258-8B73-8A19CAD84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98080"/>
        <c:axId val="119616256"/>
      </c:lineChart>
      <c:catAx>
        <c:axId val="11959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616256"/>
        <c:crosses val="autoZero"/>
        <c:auto val="1"/>
        <c:lblAlgn val="ctr"/>
        <c:lblOffset val="100"/>
        <c:noMultiLvlLbl val="0"/>
      </c:catAx>
      <c:valAx>
        <c:axId val="119616256"/>
        <c:scaling>
          <c:orientation val="minMax"/>
          <c:max val="68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119598080"/>
        <c:crosses val="autoZero"/>
        <c:crossBetween val="between"/>
      </c:valAx>
      <c:valAx>
        <c:axId val="119618176"/>
        <c:scaling>
          <c:orientation val="minMax"/>
          <c:max val="62"/>
          <c:min val="-1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Growth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19624448"/>
        <c:crosses val="max"/>
        <c:crossBetween val="between"/>
      </c:valAx>
      <c:catAx>
        <c:axId val="119624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61817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0.10421</cdr:x>
      <cdr:y>0.60474</cdr:y>
    </cdr:from>
    <cdr:to>
      <cdr:x>0.94173</cdr:x>
      <cdr:y>0.60543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11A21DE-CFCE-490A-9B70-9B230A9998AD}"/>
            </a:ext>
          </a:extLst>
        </cdr:cNvPr>
        <cdr:cNvCxnSpPr/>
      </cdr:nvCxnSpPr>
      <cdr:spPr>
        <a:xfrm xmlns:a="http://schemas.openxmlformats.org/drawingml/2006/main">
          <a:off x="902672" y="3805637"/>
          <a:ext cx="7254636" cy="436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0.10217</cdr:x>
      <cdr:y>0.64605</cdr:y>
    </cdr:from>
    <cdr:to>
      <cdr:x>0.91352</cdr:x>
      <cdr:y>0.64605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7333AC0-28F4-43CB-8979-9B58A9D3108C}"/>
            </a:ext>
          </a:extLst>
        </cdr:cNvPr>
        <cdr:cNvCxnSpPr/>
      </cdr:nvCxnSpPr>
      <cdr:spPr>
        <a:xfrm xmlns:a="http://schemas.openxmlformats.org/drawingml/2006/main" flipH="1">
          <a:off x="759041" y="3481400"/>
          <a:ext cx="6027939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0.12009</cdr:x>
      <cdr:y>0.70227</cdr:y>
    </cdr:from>
    <cdr:to>
      <cdr:x>0.90037</cdr:x>
      <cdr:y>0.70227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B993605-6B9A-48FF-8EF9-2208B548F118}"/>
            </a:ext>
          </a:extLst>
        </cdr:cNvPr>
        <cdr:cNvCxnSpPr/>
      </cdr:nvCxnSpPr>
      <cdr:spPr>
        <a:xfrm xmlns:a="http://schemas.openxmlformats.org/drawingml/2006/main" flipH="1">
          <a:off x="892206" y="3742113"/>
          <a:ext cx="5797119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0.09823</cdr:x>
      <cdr:y>0.65173</cdr:y>
    </cdr:from>
    <cdr:to>
      <cdr:x>0.91933</cdr:x>
      <cdr:y>0.65193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538EC1A-96FD-4EAC-B803-D993ED058543}"/>
            </a:ext>
          </a:extLst>
        </cdr:cNvPr>
        <cdr:cNvCxnSpPr/>
      </cdr:nvCxnSpPr>
      <cdr:spPr>
        <a:xfrm xmlns:a="http://schemas.openxmlformats.org/drawingml/2006/main" flipH="1" flipV="1">
          <a:off x="729835" y="3436781"/>
          <a:ext cx="6100363" cy="105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0.08078</cdr:x>
      <cdr:y>0.59984</cdr:y>
    </cdr:from>
    <cdr:to>
      <cdr:x>0.94407</cdr:x>
      <cdr:y>0.59984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64E6705-48CA-4586-98DF-B4304E8824E7}"/>
            </a:ext>
          </a:extLst>
        </cdr:cNvPr>
        <cdr:cNvCxnSpPr/>
      </cdr:nvCxnSpPr>
      <cdr:spPr>
        <a:xfrm xmlns:a="http://schemas.openxmlformats.org/drawingml/2006/main" flipH="1">
          <a:off x="600154" y="3301213"/>
          <a:ext cx="641381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0.10814</cdr:x>
      <cdr:y>0.58164</cdr:y>
    </cdr:from>
    <cdr:to>
      <cdr:x>0.90396</cdr:x>
      <cdr:y>0.58164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7419B3C-FECE-4005-BAC1-F811AC5F9853}"/>
            </a:ext>
          </a:extLst>
        </cdr:cNvPr>
        <cdr:cNvCxnSpPr/>
      </cdr:nvCxnSpPr>
      <cdr:spPr>
        <a:xfrm xmlns:a="http://schemas.openxmlformats.org/drawingml/2006/main" flipH="1">
          <a:off x="803430" y="3125548"/>
          <a:ext cx="5912527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0.10419</cdr:x>
      <cdr:y>0.6737</cdr:y>
    </cdr:from>
    <cdr:to>
      <cdr:x>0.91706</cdr:x>
      <cdr:y>0.6737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39442FB-AD8F-4B9D-A80C-C44B1BFCADFB}"/>
            </a:ext>
          </a:extLst>
        </cdr:cNvPr>
        <cdr:cNvCxnSpPr/>
      </cdr:nvCxnSpPr>
      <cdr:spPr>
        <a:xfrm xmlns:a="http://schemas.openxmlformats.org/drawingml/2006/main" flipH="1">
          <a:off x="903654" y="4241474"/>
          <a:ext cx="7050129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0.10769</cdr:x>
      <cdr:y>0.67331</cdr:y>
    </cdr:from>
    <cdr:to>
      <cdr:x>0.89918</cdr:x>
      <cdr:y>0.67331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DA5DBC0-88A0-4D38-8592-FD4F31D15130}"/>
            </a:ext>
          </a:extLst>
        </cdr:cNvPr>
        <cdr:cNvCxnSpPr/>
      </cdr:nvCxnSpPr>
      <cdr:spPr>
        <a:xfrm xmlns:a="http://schemas.openxmlformats.org/drawingml/2006/main" flipH="1">
          <a:off x="800101" y="3545458"/>
          <a:ext cx="5880346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0.08106</cdr:x>
      <cdr:y>0.67236</cdr:y>
    </cdr:from>
    <cdr:to>
      <cdr:x>0.94251</cdr:x>
      <cdr:y>0.67236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7CA5FD3-B8CA-4851-9F4B-C83852DC1EE3}"/>
            </a:ext>
          </a:extLst>
        </cdr:cNvPr>
        <cdr:cNvCxnSpPr/>
      </cdr:nvCxnSpPr>
      <cdr:spPr>
        <a:xfrm xmlns:a="http://schemas.openxmlformats.org/drawingml/2006/main">
          <a:off x="700166" y="3827698"/>
          <a:ext cx="7440885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EC809-98E0-D749-B7C6-9CB50F2012BF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82EAB-732B-F544-B7AB-23C4036A92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ECF1A-4C9A-2A4B-BE56-87B2CF593A63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863DC-C11B-8B45-9A86-BF9E3CB5C2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89758" y="3573593"/>
            <a:ext cx="3278549" cy="41347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Click to add author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90514" y="3573593"/>
            <a:ext cx="851564" cy="41347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6/7/11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>
            <a:off x="1064515" y="3720071"/>
            <a:ext cx="294544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9038" cy="5223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60"/>
            <a:ext cx="7429038" cy="4372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288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087487-DC33-CA45-97E8-33747C9C383B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0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5415" y="1600200"/>
            <a:ext cx="37708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288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F6B386-BD75-5D49-9BD2-DF91BE0FA116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7271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271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2017" y="1535113"/>
            <a:ext cx="3564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2017" y="2174875"/>
            <a:ext cx="3564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288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994B13-2AEF-7E4A-9B13-F9FD411F5A7B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288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E6A977-80D2-6D49-B7D6-E0EAACC305EA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288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F7CB50-6819-6F4C-B336-9A6ACD013C77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5358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712" y="273050"/>
            <a:ext cx="47553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5358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288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F74F68-0534-9344-97C3-6D84025F622A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74388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743888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74388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288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36EF2B-1408-114A-9FFB-45A7C5769E4C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086" y="2887214"/>
            <a:ext cx="8229600" cy="35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370952"/>
            <a:ext cx="4568308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834143" y="2391923"/>
            <a:ext cx="1355548" cy="174860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fa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283" y="2505972"/>
            <a:ext cx="1119304" cy="1505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38884" cy="522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8760"/>
            <a:ext cx="7438884" cy="4372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288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A7F6EF-66D9-884E-A1E6-5A350E1C8309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081291" y="5863676"/>
            <a:ext cx="605509" cy="781083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fac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1960" y="5942507"/>
            <a:ext cx="439060" cy="59060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21792"/>
            <a:ext cx="7896084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bmckee@flcounties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90086" y="2225964"/>
            <a:ext cx="8229600" cy="1012912"/>
          </a:xfrm>
        </p:spPr>
        <p:txBody>
          <a:bodyPr>
            <a:normAutofit/>
          </a:bodyPr>
          <a:lstStyle/>
          <a:p>
            <a:r>
              <a:rPr lang="en-US" dirty="0"/>
              <a:t>General Revenue Sources for the</a:t>
            </a:r>
            <a:br>
              <a:rPr lang="en-US" dirty="0"/>
            </a:br>
            <a:r>
              <a:rPr lang="en-US" dirty="0"/>
              <a:t> State of Florida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Bob McKee</a:t>
            </a:r>
          </a:p>
          <a:p>
            <a:r>
              <a:rPr lang="en-US" dirty="0"/>
              <a:t>Deputy Director of Public Policy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81232" y="3573593"/>
            <a:ext cx="960846" cy="413473"/>
          </a:xfrm>
        </p:spPr>
        <p:txBody>
          <a:bodyPr/>
          <a:lstStyle/>
          <a:p>
            <a:r>
              <a:rPr lang="en-US" dirty="0"/>
              <a:t>11/5/2021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835AF5-97B2-45F1-8043-A9DB0C63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Charges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97E4B0-0CCA-43FC-9C89-078A5011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 funds funded by non-general revenue sources are charged a service charge</a:t>
            </a:r>
          </a:p>
          <a:p>
            <a:r>
              <a:rPr lang="en-US" dirty="0"/>
              <a:t>80% of the revenues deposited into the trust fund is transferred to state General Revenue</a:t>
            </a:r>
          </a:p>
          <a:p>
            <a:r>
              <a:rPr lang="en-US" dirty="0"/>
              <a:t>Total Service Charges 2021-22 (Estimated)</a:t>
            </a:r>
          </a:p>
          <a:p>
            <a:pPr lvl="1"/>
            <a:r>
              <a:rPr lang="en-US" dirty="0"/>
              <a:t>$537 M of which $205 M come from Trust Funds funded with Documentary Stamp Tax </a:t>
            </a:r>
          </a:p>
          <a:p>
            <a:pPr lvl="1"/>
            <a:r>
              <a:rPr lang="en-US" dirty="0"/>
              <a:t>Other major Trust Fund sources for service charge</a:t>
            </a:r>
          </a:p>
          <a:p>
            <a:pPr lvl="2"/>
            <a:r>
              <a:rPr lang="en-US" dirty="0"/>
              <a:t>Alcohol and Beverage tax funded trust funds - $88.9 M</a:t>
            </a:r>
          </a:p>
          <a:p>
            <a:pPr lvl="2"/>
            <a:r>
              <a:rPr lang="en-US" dirty="0"/>
              <a:t>Motor Fuel Funded Trust Funds - $41.3 M</a:t>
            </a:r>
          </a:p>
          <a:p>
            <a:pPr lvl="2"/>
            <a:r>
              <a:rPr lang="en-US" dirty="0"/>
              <a:t>All other trust funds subjects to service charge - $201.8 M</a:t>
            </a:r>
          </a:p>
          <a:p>
            <a:pPr lvl="2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C214D-84AF-4F3A-88AB-E06477AA07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F6B386-BD75-5D49-9BD2-DF91BE0FA116}" type="datetime1">
              <a:rPr lang="en-US" smtClean="0"/>
              <a:pPr/>
              <a:t>11/1/2021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7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99C2-C85B-46A9-BC7A-C79BB2A7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General Revenue Sources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7754FEA-8E11-4464-9B4A-2708E1EC6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600748"/>
              </p:ext>
            </p:extLst>
          </p:nvPr>
        </p:nvGraphicFramePr>
        <p:xfrm>
          <a:off x="1029810" y="1251751"/>
          <a:ext cx="6125592" cy="4317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2427">
                  <a:extLst>
                    <a:ext uri="{9D8B030D-6E8A-4147-A177-3AD203B41FA5}">
                      <a16:colId xmlns:a16="http://schemas.microsoft.com/office/drawing/2014/main" val="1927929284"/>
                    </a:ext>
                  </a:extLst>
                </a:gridCol>
                <a:gridCol w="1205903">
                  <a:extLst>
                    <a:ext uri="{9D8B030D-6E8A-4147-A177-3AD203B41FA5}">
                      <a16:colId xmlns:a16="http://schemas.microsoft.com/office/drawing/2014/main" val="1055138953"/>
                    </a:ext>
                  </a:extLst>
                </a:gridCol>
                <a:gridCol w="1287262">
                  <a:extLst>
                    <a:ext uri="{9D8B030D-6E8A-4147-A177-3AD203B41FA5}">
                      <a16:colId xmlns:a16="http://schemas.microsoft.com/office/drawing/2014/main" val="1002685878"/>
                    </a:ext>
                  </a:extLst>
                </a:gridCol>
              </a:tblGrid>
              <a:tr h="61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Other General Revenue Sources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2021-22 (Millions)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Percent of Total GR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0219754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Corporate Filing Fees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$462.6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1.22%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3023644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Highway Safety Licenses and Fees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$411.3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1.08%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6157857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Beverage Tax and Licenses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$321.0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2614318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Indian Gaming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$317.6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1801718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Counties Medicaid Share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$291.2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0.77%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443241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Earnings on Investment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$206.5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0.54%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0643664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Tobacco Taxes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$159.8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0.42%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1867052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Other Nonoperating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$128.0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0.34%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3872196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Article V Fees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$114.9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0.30%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0995356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Other Taxes and Fees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$42.1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0.11%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9690618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Pari-mutuel Tax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$19.4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959250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Severance tax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84251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4EE44-DF65-4D5E-A633-38728C55C6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087487-DC33-CA45-97E8-33747C9C383B}" type="datetime1">
              <a:rPr lang="en-US" smtClean="0"/>
              <a:pPr/>
              <a:t>10/15/2021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4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179"/>
            <a:ext cx="8229600" cy="914400"/>
          </a:xfrm>
        </p:spPr>
        <p:txBody>
          <a:bodyPr/>
          <a:lstStyle/>
          <a:p>
            <a:r>
              <a:rPr lang="en-US" dirty="0"/>
              <a:t>Sales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098"/>
            <a:ext cx="8229600" cy="49720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 State Rate – 6% (5.5% rate on Commercial Rent)</a:t>
            </a:r>
          </a:p>
          <a:p>
            <a:r>
              <a:rPr lang="en-US" dirty="0"/>
              <a:t>Total Collections 2021-22 (estimated) $32.8 B</a:t>
            </a:r>
          </a:p>
          <a:p>
            <a:pPr lvl="1"/>
            <a:r>
              <a:rPr lang="en-US" dirty="0"/>
              <a:t>GR portion 88% - $28.85 B</a:t>
            </a:r>
          </a:p>
          <a:p>
            <a:pPr lvl="1"/>
            <a:r>
              <a:rPr lang="en-US" dirty="0"/>
              <a:t>Also shared with Local Governments - $3.37 B in 2021-22</a:t>
            </a:r>
          </a:p>
          <a:p>
            <a:pPr lvl="1"/>
            <a:r>
              <a:rPr lang="en-US" dirty="0"/>
              <a:t>Just over $500 M to replenish the Reemployment Compensation Trust fund in 2021-22</a:t>
            </a:r>
          </a:p>
          <a:p>
            <a:pPr lvl="2"/>
            <a:r>
              <a:rPr lang="en-US" dirty="0"/>
              <a:t>Just over $1 B in 2022-23 and 2023-24</a:t>
            </a:r>
          </a:p>
          <a:p>
            <a:r>
              <a:rPr lang="en-US" dirty="0"/>
              <a:t>Tax on</a:t>
            </a:r>
          </a:p>
          <a:p>
            <a:pPr lvl="1"/>
            <a:r>
              <a:rPr lang="en-US" dirty="0"/>
              <a:t>Sales and rentals of Tangible Personal Property</a:t>
            </a:r>
          </a:p>
          <a:p>
            <a:pPr lvl="2"/>
            <a:r>
              <a:rPr lang="en-US" dirty="0"/>
              <a:t>Includes construction materials to contractor/builder</a:t>
            </a:r>
          </a:p>
          <a:p>
            <a:pPr lvl="2"/>
            <a:r>
              <a:rPr lang="en-US" dirty="0"/>
              <a:t>Business purchases where business is end user</a:t>
            </a:r>
          </a:p>
          <a:p>
            <a:pPr lvl="1"/>
            <a:r>
              <a:rPr lang="en-US" dirty="0"/>
              <a:t>Transient Rentals</a:t>
            </a:r>
          </a:p>
          <a:p>
            <a:pPr lvl="1"/>
            <a:r>
              <a:rPr lang="en-US" dirty="0"/>
              <a:t>Commercial Rent/License to use real property</a:t>
            </a:r>
          </a:p>
          <a:p>
            <a:pPr lvl="1"/>
            <a:r>
              <a:rPr lang="en-US" dirty="0"/>
              <a:t>Admissions</a:t>
            </a:r>
          </a:p>
          <a:p>
            <a:pPr lvl="1"/>
            <a:r>
              <a:rPr lang="en-US" dirty="0"/>
              <a:t>Purchases of prepared food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47AC49F-84E9-49F9-A2FE-FED09FAFAB0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30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7738CC-5646-418D-AEEE-AD213B80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 and Analyzing Sales Tax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FE1F7B-3446-46DE-A0EC-4C2683F74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Six Economic Groups</a:t>
            </a:r>
          </a:p>
          <a:p>
            <a:pPr lvl="1"/>
            <a:r>
              <a:rPr lang="en-US" dirty="0"/>
              <a:t>Consumer Nondurables</a:t>
            </a:r>
          </a:p>
          <a:p>
            <a:pPr lvl="1"/>
            <a:r>
              <a:rPr lang="en-US" dirty="0"/>
              <a:t>Tourism and Recreation</a:t>
            </a:r>
          </a:p>
          <a:p>
            <a:pPr lvl="1"/>
            <a:r>
              <a:rPr lang="en-US" dirty="0"/>
              <a:t>Autos and Accessories</a:t>
            </a:r>
          </a:p>
          <a:p>
            <a:pPr lvl="1"/>
            <a:r>
              <a:rPr lang="en-US" dirty="0"/>
              <a:t>Other Durables</a:t>
            </a:r>
          </a:p>
          <a:p>
            <a:pPr lvl="1"/>
            <a:r>
              <a:rPr lang="en-US" dirty="0"/>
              <a:t>Building Investment</a:t>
            </a:r>
          </a:p>
          <a:p>
            <a:pPr lvl="1"/>
            <a:r>
              <a:rPr lang="en-US" dirty="0"/>
              <a:t>Business Investment</a:t>
            </a:r>
          </a:p>
          <a:p>
            <a:r>
              <a:rPr lang="en-US" dirty="0"/>
              <a:t>Also broken into 80 plus DOR Kind Codes</a:t>
            </a:r>
          </a:p>
          <a:p>
            <a:pPr lvl="1"/>
            <a:r>
              <a:rPr lang="en-US" dirty="0"/>
              <a:t>Code indicated general nature of the underlying business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B5AD5-C973-40E3-8A94-920E72FE17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F6B386-BD75-5D49-9BD2-DF91BE0FA116}" type="datetime1">
              <a:rPr lang="en-US" smtClean="0"/>
              <a:pPr/>
              <a:t>11/1/2021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2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Sales Tax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D72DF8-928E-DD45-8E2C-89AEC228680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82808"/>
              </p:ext>
            </p:extLst>
          </p:nvPr>
        </p:nvGraphicFramePr>
        <p:xfrm>
          <a:off x="457200" y="639192"/>
          <a:ext cx="7429500" cy="538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87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Non-Durables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D72DF8-928E-DD45-8E2C-89AEC2286806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157232"/>
              </p:ext>
            </p:extLst>
          </p:nvPr>
        </p:nvGraphicFramePr>
        <p:xfrm>
          <a:off x="457200" y="797035"/>
          <a:ext cx="7429500" cy="532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202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and Recreation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D72DF8-928E-DD45-8E2C-89AEC2286806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800476"/>
              </p:ext>
            </p:extLst>
          </p:nvPr>
        </p:nvGraphicFramePr>
        <p:xfrm>
          <a:off x="457200" y="674703"/>
          <a:ext cx="7429500" cy="527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3675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D1DC9F-4078-49F0-A5BF-6CE34E2E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Autos and Accessories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A7920-8E0F-4A91-9138-14AA0CBC6B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D72DF8-928E-DD45-8E2C-89AEC228680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452168"/>
              </p:ext>
            </p:extLst>
          </p:nvPr>
        </p:nvGraphicFramePr>
        <p:xfrm>
          <a:off x="457200" y="684212"/>
          <a:ext cx="7429500" cy="550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090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059185-4A97-4D79-A2ED-EA5755D9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Durables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72C33-3E1C-484C-BACC-2144D65912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D72DF8-928E-DD45-8E2C-89AEC2286806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003983"/>
              </p:ext>
            </p:extLst>
          </p:nvPr>
        </p:nvGraphicFramePr>
        <p:xfrm>
          <a:off x="457200" y="796925"/>
          <a:ext cx="7429500" cy="537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35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614E2E-2D05-4D2E-9A57-B0DF5404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Investment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02D38-C0D8-47FF-84C9-A4F7D2679D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D72DF8-928E-DD45-8E2C-89AEC2286806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796925"/>
          <a:ext cx="7429500" cy="53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160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25DF53-93F0-4A2E-836F-1B0C184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7050"/>
            <a:ext cx="7429038" cy="5073756"/>
          </a:xfrm>
        </p:spPr>
        <p:txBody>
          <a:bodyPr/>
          <a:lstStyle/>
          <a:p>
            <a:r>
              <a:rPr lang="en-US" dirty="0"/>
              <a:t>Discussion of Major and Minor Sources of General Revenue</a:t>
            </a:r>
          </a:p>
          <a:p>
            <a:r>
              <a:rPr lang="en-US" dirty="0"/>
              <a:t>Discussion of Components of Sales Tax</a:t>
            </a:r>
          </a:p>
          <a:p>
            <a:r>
              <a:rPr lang="en-US" dirty="0"/>
              <a:t>What Sales Tax Collections tell us about Florida’s economy through the great recession, recovery, and COVID-19</a:t>
            </a:r>
          </a:p>
          <a:p>
            <a:r>
              <a:rPr lang="en-US" dirty="0"/>
              <a:t>Data –</a:t>
            </a:r>
          </a:p>
          <a:p>
            <a:pPr lvl="1"/>
            <a:r>
              <a:rPr lang="en-US" dirty="0"/>
              <a:t>General Revenue Estimating Conference Workpapers</a:t>
            </a:r>
          </a:p>
          <a:p>
            <a:pPr lvl="1"/>
            <a:r>
              <a:rPr lang="en-US" dirty="0"/>
              <a:t>Sales Tax Collections – Department of Revenue</a:t>
            </a:r>
          </a:p>
        </p:txBody>
      </p:sp>
    </p:spTree>
    <p:extLst>
      <p:ext uri="{BB962C8B-B14F-4D97-AF65-F5344CB8AC3E}">
        <p14:creationId xmlns:p14="http://schemas.microsoft.com/office/powerpoint/2010/main" val="3765886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825E0B-CE66-4745-86DD-22B6DFF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Investment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D83CE-C31B-4B9A-BB87-3B62E23707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D72DF8-928E-DD45-8E2C-89AEC228680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717927"/>
              </p:ext>
            </p:extLst>
          </p:nvPr>
        </p:nvGraphicFramePr>
        <p:xfrm>
          <a:off x="457200" y="796925"/>
          <a:ext cx="7429500" cy="526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0305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6EEA12-0826-4262-BB82-2A6C29CC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Nine Largest Kind Codes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0F04D-5306-4FBE-834F-8C7CEA5C0F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D72DF8-928E-DD45-8E2C-89AEC2286806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2839FFF-F846-49F7-A67A-35B925244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196906"/>
              </p:ext>
            </p:extLst>
          </p:nvPr>
        </p:nvGraphicFramePr>
        <p:xfrm>
          <a:off x="350667" y="946472"/>
          <a:ext cx="7429037" cy="2915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346">
                  <a:extLst>
                    <a:ext uri="{9D8B030D-6E8A-4147-A177-3AD203B41FA5}">
                      <a16:colId xmlns:a16="http://schemas.microsoft.com/office/drawing/2014/main" val="3281544807"/>
                    </a:ext>
                  </a:extLst>
                </a:gridCol>
                <a:gridCol w="6718691">
                  <a:extLst>
                    <a:ext uri="{9D8B030D-6E8A-4147-A177-3AD203B41FA5}">
                      <a16:colId xmlns:a16="http://schemas.microsoft.com/office/drawing/2014/main" val="810979794"/>
                    </a:ext>
                  </a:extLst>
                </a:gridCol>
              </a:tblGrid>
              <a:tr h="728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DOR Kind Code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Kind Code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9554010"/>
                  </a:ext>
                </a:extLst>
              </a:tr>
              <a:tr h="24294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General Miscellaneous Merchandise Stores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346102"/>
                  </a:ext>
                </a:extLst>
              </a:tr>
              <a:tr h="24294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Automotive Dealers (Sale &amp; Lease), Tag Agencies &amp; Tax Collectors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6332286"/>
                  </a:ext>
                </a:extLst>
              </a:tr>
              <a:tr h="24294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Restaurants, Lunchrooms, Catering Services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6698294"/>
                  </a:ext>
                </a:extLst>
              </a:tr>
              <a:tr h="24294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Lease or Rental of Commercial Real Property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945218"/>
                  </a:ext>
                </a:extLst>
              </a:tr>
              <a:tr h="24294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Hotel/Motel Accommodations, Rooming Houses, Camps &amp; Other Lodging Places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8328856"/>
                  </a:ext>
                </a:extLst>
              </a:tr>
              <a:tr h="24294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Apparel &amp; Accessory Stores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2839467"/>
                  </a:ext>
                </a:extLst>
              </a:tr>
              <a:tr h="24294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Food &amp; Beverage Stores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4664181"/>
                  </a:ext>
                </a:extLst>
              </a:tr>
              <a:tr h="24294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Lumber and Other Building Materials Dealers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4277101"/>
                  </a:ext>
                </a:extLst>
              </a:tr>
              <a:tr h="24294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Admissions, Amusement &amp; Recreation Services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150078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D072545-986B-4EB4-BBE7-D44C3589C8A4}"/>
              </a:ext>
            </a:extLst>
          </p:cNvPr>
          <p:cNvSpPr txBox="1"/>
          <p:nvPr/>
        </p:nvSpPr>
        <p:spPr>
          <a:xfrm>
            <a:off x="781235" y="4749553"/>
            <a:ext cx="68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Together, these 9 kind codes average 67% of all sales tax collections</a:t>
            </a:r>
          </a:p>
        </p:txBody>
      </p:sp>
    </p:spTree>
    <p:extLst>
      <p:ext uri="{BB962C8B-B14F-4D97-AF65-F5344CB8AC3E}">
        <p14:creationId xmlns:p14="http://schemas.microsoft.com/office/powerpoint/2010/main" val="2620308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37C8B-93E6-448B-996E-E595027DB1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F6B386-BD75-5D49-9BD2-DF91BE0FA116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EFF8DC8-DE33-4D1C-AEF4-3FDA00DBF4AB}"/>
              </a:ext>
            </a:extLst>
          </p:cNvPr>
          <p:cNvGraphicFramePr>
            <a:graphicFrameLocks noGrp="1"/>
          </p:cNvGraphicFramePr>
          <p:nvPr/>
        </p:nvGraphicFramePr>
        <p:xfrm>
          <a:off x="254000" y="292100"/>
          <a:ext cx="8636000" cy="627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7299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1226F-D101-42BC-83C7-7D85715179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F6B386-BD75-5D49-9BD2-DF91BE0FA116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7E20D53-7909-4B1E-A085-B225FD99A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50836"/>
              </p:ext>
            </p:extLst>
          </p:nvPr>
        </p:nvGraphicFramePr>
        <p:xfrm>
          <a:off x="253186" y="290635"/>
          <a:ext cx="8637628" cy="569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6EC08B-FF1A-4C4B-BD0A-3C60BFBAF593}"/>
              </a:ext>
            </a:extLst>
          </p:cNvPr>
          <p:cNvCxnSpPr/>
          <p:nvPr/>
        </p:nvCxnSpPr>
        <p:spPr>
          <a:xfrm>
            <a:off x="781235" y="4216893"/>
            <a:ext cx="8176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02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5002C-D51D-4BFE-AFEA-1292312A13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F7CB50-6819-6F4C-B336-9A6ACD013C77}" type="datetime1">
              <a:rPr lang="en-US" smtClean="0"/>
              <a:pPr/>
              <a:t>10/8/2021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BC66088-6B2C-4940-868E-3537C1226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112067"/>
              </p:ext>
            </p:extLst>
          </p:nvPr>
        </p:nvGraphicFramePr>
        <p:xfrm>
          <a:off x="253186" y="290634"/>
          <a:ext cx="8637628" cy="582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1508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95DD6-99E7-4381-9301-8A40279A8F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F7CB50-6819-6F4C-B336-9A6ACD013C77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4E58625-C46B-4CE9-8FF2-353DEC856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84077"/>
              </p:ext>
            </p:extLst>
          </p:nvPr>
        </p:nvGraphicFramePr>
        <p:xfrm>
          <a:off x="253186" y="290635"/>
          <a:ext cx="8637628" cy="5781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F2C242-DFF0-4748-9884-3993B38BE852}"/>
              </a:ext>
            </a:extLst>
          </p:cNvPr>
          <p:cNvCxnSpPr/>
          <p:nvPr/>
        </p:nvCxnSpPr>
        <p:spPr>
          <a:xfrm>
            <a:off x="834501" y="4687410"/>
            <a:ext cx="794551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518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E8D30-71FE-4C64-BF69-0EA7935092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F7CB50-6819-6F4C-B336-9A6ACD013C77}" type="datetime1">
              <a:rPr lang="en-US" smtClean="0"/>
              <a:pPr/>
              <a:t>10/8/2021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9C2A01-43A1-4C19-9A4D-75FBE96A3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28201"/>
              </p:ext>
            </p:extLst>
          </p:nvPr>
        </p:nvGraphicFramePr>
        <p:xfrm>
          <a:off x="253186" y="290634"/>
          <a:ext cx="8637628" cy="571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797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9A8B1-458B-4792-9129-97122097CD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F7CB50-6819-6F4C-B336-9A6ACD013C77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097A22-B57E-4CA0-906A-9712A61B8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54866"/>
              </p:ext>
            </p:extLst>
          </p:nvPr>
        </p:nvGraphicFramePr>
        <p:xfrm>
          <a:off x="253186" y="290635"/>
          <a:ext cx="8637628" cy="572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65AC4D-107D-4A04-B5BE-166B31E1A3FB}"/>
              </a:ext>
            </a:extLst>
          </p:cNvPr>
          <p:cNvCxnSpPr/>
          <p:nvPr/>
        </p:nvCxnSpPr>
        <p:spPr>
          <a:xfrm>
            <a:off x="878889" y="4643021"/>
            <a:ext cx="787449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565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34B23-37C3-4DF8-80E9-CE305348F2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F7CB50-6819-6F4C-B336-9A6ACD013C77}" type="datetime1">
              <a:rPr lang="en-US" smtClean="0"/>
              <a:pPr/>
              <a:t>10/8/2021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F48554A-1DF5-40ED-924F-AE7361881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14386"/>
              </p:ext>
            </p:extLst>
          </p:nvPr>
        </p:nvGraphicFramePr>
        <p:xfrm>
          <a:off x="253186" y="290634"/>
          <a:ext cx="8637628" cy="575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071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67F54-10F2-4779-A5DE-80DED6D0F7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F7CB50-6819-6F4C-B336-9A6ACD013C77}" type="datetime1">
              <a:rPr lang="en-US" smtClean="0"/>
              <a:pPr/>
              <a:t>10/8/2021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63A3DAB-A889-465B-8D83-E30482DFE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49574"/>
              </p:ext>
            </p:extLst>
          </p:nvPr>
        </p:nvGraphicFramePr>
        <p:xfrm>
          <a:off x="253186" y="290635"/>
          <a:ext cx="8637628" cy="569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512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D09D-98D9-4849-8A33-A1DB31A2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Revenue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F532-5007-409B-994A-0B36510D0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Sources – Greater than $500 Million (2021-22)</a:t>
            </a:r>
          </a:p>
          <a:p>
            <a:pPr lvl="1"/>
            <a:r>
              <a:rPr lang="en-US" dirty="0"/>
              <a:t>Sales Tax 				($28.85 B)</a:t>
            </a:r>
          </a:p>
          <a:p>
            <a:pPr lvl="1"/>
            <a:r>
              <a:rPr lang="en-US" dirty="0"/>
              <a:t>Corporate Income Tax 	($3.15 B)</a:t>
            </a:r>
          </a:p>
          <a:p>
            <a:pPr lvl="1"/>
            <a:r>
              <a:rPr lang="en-US" dirty="0"/>
              <a:t>Documentary Stamp tax 	($1.32 B)</a:t>
            </a:r>
          </a:p>
          <a:p>
            <a:pPr lvl="1"/>
            <a:r>
              <a:rPr lang="en-US" dirty="0"/>
              <a:t>Insurance Premium Tax 	($1.15 B)</a:t>
            </a:r>
          </a:p>
          <a:p>
            <a:pPr lvl="1"/>
            <a:r>
              <a:rPr lang="en-US" dirty="0"/>
              <a:t>Intangibles Tax 			($562 M)</a:t>
            </a:r>
          </a:p>
          <a:p>
            <a:pPr lvl="1"/>
            <a:r>
              <a:rPr lang="en-US" dirty="0"/>
              <a:t>Service Charges 			($537 M)</a:t>
            </a:r>
          </a:p>
          <a:p>
            <a:r>
              <a:rPr lang="en-US" dirty="0"/>
              <a:t>These six sources make up 93% of State General Revenue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E711D-D073-4B65-A61F-C357644F66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087487-DC33-CA45-97E8-33747C9C383B}" type="datetime1">
              <a:rPr lang="en-US" smtClean="0"/>
              <a:pPr/>
              <a:t>10/15/2021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97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254A2A-6738-4675-8B11-0840F96C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99756"/>
            <a:ext cx="7429038" cy="522396"/>
          </a:xfrm>
        </p:spPr>
        <p:txBody>
          <a:bodyPr>
            <a:noAutofit/>
          </a:bodyPr>
          <a:lstStyle/>
          <a:p>
            <a:r>
              <a:rPr lang="en-US" sz="3600" dirty="0"/>
              <a:t>Questions?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A3C652-5FE5-40A1-9E42-BC0E5094A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65142"/>
            <a:ext cx="7429038" cy="2685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Contact info: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bmckee@flcounties.com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(850) 766-1952 cell</a:t>
            </a:r>
          </a:p>
          <a:p>
            <a:pPr marL="0" indent="0">
              <a:buNone/>
            </a:pPr>
            <a:r>
              <a:rPr lang="en-US" dirty="0"/>
              <a:t>(850) 922-4300 office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6FA9D-79CA-4FD7-AAD3-FB14A08C08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F6B386-BD75-5D49-9BD2-DF91BE0FA116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9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9B412-8074-4177-B9E2-A129CAF524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F7CB50-6819-6F4C-B336-9A6ACD013C77}" type="datetime1">
              <a:rPr lang="en-US" smtClean="0"/>
              <a:pPr/>
              <a:t>10/15/2021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8A981F6-F3F9-491C-A476-C17EFEF04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79549"/>
              </p:ext>
            </p:extLst>
          </p:nvPr>
        </p:nvGraphicFramePr>
        <p:xfrm>
          <a:off x="254000" y="292100"/>
          <a:ext cx="863600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12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4A4B-CD70-4F76-8D51-82B2FA79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Income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C53D-B121-48D3-9700-B162C5E51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Tax is on Corporate Entities doing business in Florida</a:t>
            </a:r>
          </a:p>
          <a:p>
            <a:r>
              <a:rPr lang="en-US" dirty="0"/>
              <a:t>Apportioned tax</a:t>
            </a:r>
          </a:p>
          <a:p>
            <a:pPr lvl="1"/>
            <a:r>
              <a:rPr lang="en-US" dirty="0"/>
              <a:t>50% sales, 25% payroll, 25% property</a:t>
            </a:r>
          </a:p>
          <a:p>
            <a:r>
              <a:rPr lang="en-US" dirty="0"/>
              <a:t>Piggybacks on Federal Income</a:t>
            </a:r>
          </a:p>
          <a:p>
            <a:r>
              <a:rPr lang="en-US" dirty="0"/>
              <a:t>Florida is a separate entity state – related corporations not doing business in Florida do not pay tax</a:t>
            </a:r>
          </a:p>
          <a:p>
            <a:r>
              <a:rPr lang="en-US" dirty="0"/>
              <a:t>Rate – </a:t>
            </a:r>
          </a:p>
          <a:p>
            <a:pPr lvl="1"/>
            <a:r>
              <a:rPr lang="en-US" dirty="0"/>
              <a:t>4.458% for 2020</a:t>
            </a:r>
          </a:p>
          <a:p>
            <a:pPr lvl="1"/>
            <a:r>
              <a:rPr lang="en-US" dirty="0"/>
              <a:t>3.535% for 2021</a:t>
            </a:r>
          </a:p>
          <a:p>
            <a:pPr lvl="1"/>
            <a:r>
              <a:rPr lang="en-US" dirty="0"/>
              <a:t>5.5% for 2022 and after</a:t>
            </a:r>
          </a:p>
          <a:p>
            <a:r>
              <a:rPr lang="en-US" dirty="0"/>
              <a:t>Collections for 2021-22 $3.15 B	</a:t>
            </a:r>
          </a:p>
          <a:p>
            <a:pPr lvl="1"/>
            <a:r>
              <a:rPr lang="en-US" dirty="0"/>
              <a:t>100% General Revenue</a:t>
            </a:r>
          </a:p>
          <a:p>
            <a:pPr lvl="1"/>
            <a:r>
              <a:rPr lang="en-US" dirty="0"/>
              <a:t>Refunds of $1.025 B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DB316-DB82-415E-A29A-49B318150B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087487-DC33-CA45-97E8-33747C9C383B}" type="datetime1">
              <a:rPr lang="en-US" smtClean="0"/>
              <a:pPr/>
              <a:t>10/15/2021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6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A6EB24-9648-4EB5-BBF6-0C9DFCE9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Documentary Stamp Tax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4E7886-96E2-4953-85DF-AE68236F0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Applies to Deeds and notes recorded in the public records</a:t>
            </a:r>
          </a:p>
          <a:p>
            <a:r>
              <a:rPr lang="en-US" dirty="0"/>
              <a:t>Rate –</a:t>
            </a:r>
          </a:p>
          <a:p>
            <a:pPr lvl="1"/>
            <a:r>
              <a:rPr lang="en-US" dirty="0"/>
              <a:t>70 cents per $100 of value of Recorded Deeds</a:t>
            </a:r>
          </a:p>
          <a:p>
            <a:pPr lvl="1"/>
            <a:r>
              <a:rPr lang="en-US" dirty="0"/>
              <a:t>35 cents per $100 of value of Recorded Notes (including Mortgages)</a:t>
            </a:r>
          </a:p>
          <a:p>
            <a:r>
              <a:rPr lang="en-US" dirty="0"/>
              <a:t>Total Collections 2021-22 (estimated) - $3.8 B</a:t>
            </a:r>
          </a:p>
          <a:p>
            <a:pPr lvl="1"/>
            <a:r>
              <a:rPr lang="en-US" dirty="0"/>
              <a:t>General Revenue Portion - $1.3 B</a:t>
            </a:r>
          </a:p>
          <a:p>
            <a:pPr lvl="2"/>
            <a:r>
              <a:rPr lang="en-US" dirty="0"/>
              <a:t>Additional $204.9 M in Service charge from Trust Funds funded with Doc Stamps</a:t>
            </a:r>
          </a:p>
          <a:p>
            <a:pPr lvl="1"/>
            <a:r>
              <a:rPr lang="en-US" dirty="0"/>
              <a:t>Also funds Environmental Programs, Affordable Housing and Transportation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48685-9812-4480-BC63-C6E3C66F63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F6B386-BD75-5D49-9BD2-DF91BE0FA116}" type="datetime1">
              <a:rPr lang="en-US" smtClean="0"/>
              <a:pPr/>
              <a:t>11/1/2021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3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A873B7-F0B3-4075-BA1C-7BAABF67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Documentary Stamp Tax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8CF30-E493-46C3-9826-5E248F396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F6B386-BD75-5D49-9BD2-DF91BE0FA116}" type="datetime1">
              <a:rPr lang="en-US" smtClean="0"/>
              <a:pPr/>
              <a:t>10/5/2021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939764"/>
              </p:ext>
            </p:extLst>
          </p:nvPr>
        </p:nvGraphicFramePr>
        <p:xfrm>
          <a:off x="457200" y="980303"/>
          <a:ext cx="7429500" cy="513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922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A6EB24-9648-4EB5-BBF6-0C9DFCE9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Premium Tax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4E7886-96E2-4953-85DF-AE68236F0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on Insurance Companies on the Volume of premiums written</a:t>
            </a:r>
          </a:p>
          <a:p>
            <a:r>
              <a:rPr lang="en-US" dirty="0"/>
              <a:t>Rate – 1.6% for certain lines of Insurance, 1.75% for other lines, $4.94% for Surplus Lines</a:t>
            </a:r>
          </a:p>
          <a:p>
            <a:r>
              <a:rPr lang="en-US" dirty="0"/>
              <a:t>Total Collections – 2021-22 (estimated)</a:t>
            </a:r>
          </a:p>
          <a:p>
            <a:pPr lvl="1"/>
            <a:r>
              <a:rPr lang="en-US" dirty="0"/>
              <a:t>Non-Surplus Lines- $1.053 B of which GR Distribution  $773 M</a:t>
            </a:r>
          </a:p>
          <a:p>
            <a:pPr lvl="1"/>
            <a:r>
              <a:rPr lang="en-US" dirty="0"/>
              <a:t>Surplus Lines GR $379.2 M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48685-9812-4480-BC63-C6E3C66F63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F6B386-BD75-5D49-9BD2-DF91BE0FA116}" type="datetime1">
              <a:rPr lang="en-US" smtClean="0"/>
              <a:pPr/>
              <a:t>11/1/2021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3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187EC9-8795-45EF-9BD6-B5325ABC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Intangibles Tax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C3042D-73FE-4304-A7C7-69B6AB7A8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on the Recordation of Mortgages</a:t>
            </a:r>
          </a:p>
          <a:p>
            <a:pPr lvl="1"/>
            <a:r>
              <a:rPr lang="en-US" dirty="0"/>
              <a:t>2 mills on the value of a Mortgage</a:t>
            </a:r>
          </a:p>
          <a:p>
            <a:pPr lvl="2"/>
            <a:r>
              <a:rPr lang="en-US" dirty="0"/>
              <a:t>A mill is a tenth of a percent</a:t>
            </a:r>
          </a:p>
          <a:p>
            <a:r>
              <a:rPr lang="en-US" dirty="0"/>
              <a:t>Collections 2021-22 </a:t>
            </a:r>
          </a:p>
          <a:p>
            <a:pPr lvl="1"/>
            <a:r>
              <a:rPr lang="en-US" dirty="0"/>
              <a:t>$562.3 M</a:t>
            </a:r>
          </a:p>
          <a:p>
            <a:pPr lvl="1"/>
            <a:r>
              <a:rPr lang="en-US" dirty="0"/>
              <a:t>100% General Revenue</a:t>
            </a:r>
          </a:p>
          <a:p>
            <a:r>
              <a:rPr lang="en-US" dirty="0"/>
              <a:t>Very sensitive to interest rates and housing market conditions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3892B-4BB5-4AB5-A830-C728518A7C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F6B386-BD75-5D49-9BD2-DF91BE0FA116}" type="datetime1">
              <a:rPr lang="en-US" smtClean="0"/>
              <a:pPr/>
              <a:t>11/1/2021</a:t>
            </a:fld>
            <a:r>
              <a:rPr lang="en-US" dirty="0"/>
              <a:t>    </a:t>
            </a:r>
            <a:fld id="{A6D72DF8-928E-DD45-8E2C-89AEC228680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582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FAC_Template">
  <a:themeElements>
    <a:clrScheme name="FAC">
      <a:dk1>
        <a:srgbClr val="333333"/>
      </a:dk1>
      <a:lt1>
        <a:sysClr val="window" lastClr="FFFFFF"/>
      </a:lt1>
      <a:dk2>
        <a:srgbClr val="336699"/>
      </a:dk2>
      <a:lt2>
        <a:srgbClr val="FFFFFF"/>
      </a:lt2>
      <a:accent1>
        <a:srgbClr val="669900"/>
      </a:accent1>
      <a:accent2>
        <a:srgbClr val="3399CC"/>
      </a:accent2>
      <a:accent3>
        <a:srgbClr val="99CC00"/>
      </a:accent3>
      <a:accent4>
        <a:srgbClr val="336699"/>
      </a:accent4>
      <a:accent5>
        <a:srgbClr val="99CCFF"/>
      </a:accent5>
      <a:accent6>
        <a:srgbClr val="CC9933"/>
      </a:accent6>
      <a:hlink>
        <a:srgbClr val="FF6600"/>
      </a:hlink>
      <a:folHlink>
        <a:srgbClr val="99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400" b="1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A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40F29346B794285E248EB4C58B664" ma:contentTypeVersion="15" ma:contentTypeDescription="Create a new document." ma:contentTypeScope="" ma:versionID="f9f11adcea9b0fdd4887817e60054170">
  <xsd:schema xmlns:xsd="http://www.w3.org/2001/XMLSchema" xmlns:xs="http://www.w3.org/2001/XMLSchema" xmlns:p="http://schemas.microsoft.com/office/2006/metadata/properties" xmlns:ns2="71969c4e-a225-4476-ac0e-eef77c557e34" xmlns:ns3="565fee76-5c69-47ec-8d5c-de6706c05df9" targetNamespace="http://schemas.microsoft.com/office/2006/metadata/properties" ma:root="true" ma:fieldsID="093b60c929e7eab92703ae074e31b85d" ns2:_="" ns3:_="">
    <xsd:import namespace="71969c4e-a225-4476-ac0e-eef77c557e34"/>
    <xsd:import namespace="565fee76-5c69-47ec-8d5c-de6706c05d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69c4e-a225-4476-ac0e-eef77c557e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fee76-5c69-47ec-8d5c-de6706c05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1969c4e-a225-4476-ac0e-eef77c557e34" xsi:nil="true"/>
  </documentManagement>
</p:properties>
</file>

<file path=customXml/itemProps1.xml><?xml version="1.0" encoding="utf-8"?>
<ds:datastoreItem xmlns:ds="http://schemas.openxmlformats.org/officeDocument/2006/customXml" ds:itemID="{DC43A169-DCE9-4394-82C0-1FAA6F923D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11A5C2-7E53-4D90-9F97-B377CE021811}">
  <ds:schemaRefs>
    <ds:schemaRef ds:uri="565fee76-5c69-47ec-8d5c-de6706c05df9"/>
    <ds:schemaRef ds:uri="71969c4e-a225-4476-ac0e-eef77c557e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C852EB9-0A8C-4A72-9D52-FD2997AA6EC1}">
  <ds:schemaRefs>
    <ds:schemaRef ds:uri="71969c4e-a225-4476-ac0e-eef77c557e3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FAC_Template (2)</Template>
  <TotalTime>28160</TotalTime>
  <Words>1230</Words>
  <Application>Microsoft Office PowerPoint</Application>
  <PresentationFormat>On-screen Show (4:3)</PresentationFormat>
  <Paragraphs>321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1_FAC_Template</vt:lpstr>
      <vt:lpstr>FAC_Template</vt:lpstr>
      <vt:lpstr>General Revenue Sources for the  State of Florida</vt:lpstr>
      <vt:lpstr>PowerPoint Presentation</vt:lpstr>
      <vt:lpstr>General Revenue Sources</vt:lpstr>
      <vt:lpstr>PowerPoint Presentation</vt:lpstr>
      <vt:lpstr>Corporate Income Tax</vt:lpstr>
      <vt:lpstr>Documentary Stamp Tax</vt:lpstr>
      <vt:lpstr>Documentary Stamp Tax</vt:lpstr>
      <vt:lpstr>Insurance Premium Tax</vt:lpstr>
      <vt:lpstr>Intangibles Tax</vt:lpstr>
      <vt:lpstr>Service Charges</vt:lpstr>
      <vt:lpstr>Other General Revenue Sources</vt:lpstr>
      <vt:lpstr>Sales Tax</vt:lpstr>
      <vt:lpstr>Forecasting and Analyzing Sales Tax</vt:lpstr>
      <vt:lpstr>Total Sales Tax</vt:lpstr>
      <vt:lpstr>Consumer Non-Durables</vt:lpstr>
      <vt:lpstr>Tourism and Recreation</vt:lpstr>
      <vt:lpstr>Autos and Accessories</vt:lpstr>
      <vt:lpstr>Other Durables</vt:lpstr>
      <vt:lpstr>Building Investment</vt:lpstr>
      <vt:lpstr>Business Investment</vt:lpstr>
      <vt:lpstr>Nine Largest Kind Codes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3W Studios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Florida’s Economic Landscape</dc:title>
  <dc:creator>Bob McKee</dc:creator>
  <cp:lastModifiedBy>Bob McKee</cp:lastModifiedBy>
  <cp:revision>13</cp:revision>
  <cp:lastPrinted>1601-01-01T00:00:00Z</cp:lastPrinted>
  <dcterms:created xsi:type="dcterms:W3CDTF">2021-05-26T19:13:03Z</dcterms:created>
  <dcterms:modified xsi:type="dcterms:W3CDTF">2021-11-01T22:04:35Z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0x0101001FC40F29346B794285E248EB4C58B664</vt:lpwstr>
  </property>
  <property fmtid="{D5CDD505-2E9C-101B-9397-08002B2CF9AE}" pid="3" name="Order">
    <vt:r8>144800</vt:r8>
  </property>
</Properties>
</file>